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2" r:id="rId3"/>
    <p:sldId id="256" r:id="rId4"/>
    <p:sldId id="261" r:id="rId5"/>
    <p:sldId id="269" r:id="rId6"/>
    <p:sldId id="271" r:id="rId7"/>
    <p:sldId id="280" r:id="rId8"/>
    <p:sldId id="268" r:id="rId9"/>
    <p:sldId id="258" r:id="rId10"/>
    <p:sldId id="262" r:id="rId11"/>
    <p:sldId id="278" r:id="rId12"/>
    <p:sldId id="275" r:id="rId13"/>
    <p:sldId id="279" r:id="rId14"/>
    <p:sldId id="273" r:id="rId15"/>
    <p:sldId id="281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B5B"/>
    <a:srgbClr val="FFB3B3"/>
    <a:srgbClr val="FF9393"/>
    <a:srgbClr val="FFF7F7"/>
    <a:srgbClr val="FFEBEB"/>
    <a:srgbClr val="FFE5E5"/>
    <a:srgbClr val="FFBDBD"/>
    <a:srgbClr val="FFB9B9"/>
    <a:srgbClr val="FFD5D5"/>
    <a:srgbClr val="FF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918" autoAdjust="0"/>
  </p:normalViewPr>
  <p:slideViewPr>
    <p:cSldViewPr>
      <p:cViewPr varScale="1">
        <p:scale>
          <a:sx n="70" d="100"/>
          <a:sy n="70" d="100"/>
        </p:scale>
        <p:origin x="-10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BDD6D-3ABD-498A-9E5D-F81D0F2FFFF1}" type="datetimeFigureOut">
              <a:rPr kumimoji="1" lang="ja-JP" altLang="en-US" smtClean="0"/>
              <a:t>2015/6/11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10A08-CB34-4E98-AC00-9D7308F4B10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260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10A08-CB34-4E98-AC00-9D7308F4B10E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3756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It is difficult</a:t>
            </a:r>
            <a:r>
              <a:rPr kumimoji="1" lang="en-US" altLang="ja-JP" baseline="0" dirty="0" smtClean="0"/>
              <a:t> for engineer to make a decision using </a:t>
            </a:r>
            <a:r>
              <a:rPr kumimoji="1" lang="en-US" altLang="ja-JP" dirty="0" smtClean="0"/>
              <a:t>RBDO</a:t>
            </a:r>
            <a:r>
              <a:rPr kumimoji="1" lang="en-US" altLang="ja-JP" baseline="0" dirty="0" smtClean="0"/>
              <a:t> results. It means engineer does not understand how reliable the result is. </a:t>
            </a:r>
          </a:p>
          <a:p>
            <a:r>
              <a:rPr kumimoji="1" lang="en-US" altLang="ja-JP" baseline="0" dirty="0" smtClean="0"/>
              <a:t>It is very irony situation. </a:t>
            </a:r>
          </a:p>
          <a:p>
            <a:r>
              <a:rPr kumimoji="1" lang="en-US" altLang="ja-JP" baseline="0" dirty="0" smtClean="0"/>
              <a:t>Then, the researcher struggle the problem using mathematics, </a:t>
            </a:r>
            <a:r>
              <a:rPr kumimoji="1" lang="en-US" altLang="ja-JP" baseline="0" dirty="0" smtClean="0"/>
              <a:t>probabilistic </a:t>
            </a:r>
            <a:r>
              <a:rPr kumimoji="1" lang="en-US" altLang="ja-JP" baseline="0" dirty="0" smtClean="0"/>
              <a:t>and statistics.</a:t>
            </a:r>
          </a:p>
          <a:p>
            <a:r>
              <a:rPr kumimoji="1" lang="en-US" altLang="ja-JP" baseline="0" dirty="0" smtClean="0"/>
              <a:t>IT shows the accurate estimation of the random parameter itself. In addition, the parameter itself has uncertainty. </a:t>
            </a:r>
          </a:p>
          <a:p>
            <a:r>
              <a:rPr kumimoji="1" lang="en-US" altLang="ja-JP" baseline="0" dirty="0" smtClean="0"/>
              <a:t>So, the confidence level  is estimated with high accuracy. 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Now, the approach is almost successful, as many presentations 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But still connecting to design process is not yet established. </a:t>
            </a:r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10A08-CB34-4E98-AC00-9D7308F4B10E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3640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Even</a:t>
            </a:r>
            <a:r>
              <a:rPr kumimoji="1" lang="en-US" altLang="ja-JP" baseline="0" dirty="0" smtClean="0"/>
              <a:t> if uncertain parameter is estimated accurately, the performance of design target will not be improved. </a:t>
            </a:r>
          </a:p>
          <a:p>
            <a:r>
              <a:rPr kumimoji="1" lang="en-US" altLang="ja-JP" baseline="0" dirty="0" smtClean="0"/>
              <a:t>But the decision making process will be improved. 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10A08-CB34-4E98-AC00-9D7308F4B10E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278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Cancel  Japan 1  (Monday)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10A08-CB34-4E98-AC00-9D7308F4B10E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6649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Model calibration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10A08-CB34-4E98-AC00-9D7308F4B10E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1988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Model calibration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10A08-CB34-4E98-AC00-9D7308F4B10E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1988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0281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925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0264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8545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6817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8460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995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319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36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3647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dirty="0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84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6453336"/>
            <a:ext cx="802432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C1B0C-8F47-422E-9194-9A7AD6FE920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1339503" cy="511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7112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kumimoji="1" sz="3600" kern="1200">
          <a:solidFill>
            <a:schemeClr val="accent1">
              <a:lumMod val="50000"/>
            </a:schemeClr>
          </a:solidFill>
          <a:latin typeface="+mj-ea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7584" y="980728"/>
            <a:ext cx="7056784" cy="2448272"/>
          </a:xfrm>
        </p:spPr>
        <p:txBody>
          <a:bodyPr>
            <a:normAutofit fontScale="90000"/>
          </a:bodyPr>
          <a:lstStyle/>
          <a:p>
            <a:r>
              <a:rPr lang="en-US" altLang="ja-JP" sz="4000" b="1" dirty="0" smtClean="0">
                <a:latin typeface="+mj-lt"/>
              </a:rPr>
              <a:t>Panel Discussion Topic</a:t>
            </a:r>
            <a:br>
              <a:rPr lang="en-US" altLang="ja-JP" sz="4000" b="1" dirty="0" smtClean="0">
                <a:latin typeface="+mj-lt"/>
              </a:rPr>
            </a:br>
            <a:r>
              <a:rPr lang="en-US" altLang="ja-JP" sz="4000" b="1" dirty="0" smtClean="0">
                <a:latin typeface="+mj-lt"/>
              </a:rPr>
              <a:t/>
            </a:r>
            <a:br>
              <a:rPr lang="en-US" altLang="ja-JP" sz="4000" b="1" dirty="0" smtClean="0">
                <a:latin typeface="+mj-lt"/>
              </a:rPr>
            </a:br>
            <a:r>
              <a:rPr lang="en-US" altLang="ja-JP" sz="3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DESIGN UNDER UNCERTAINTY </a:t>
            </a:r>
            <a:r>
              <a:rPr lang="en-US" altLang="ja-JP" sz="3100" dirty="0" smtClean="0">
                <a:latin typeface="+mj-lt"/>
              </a:rPr>
              <a:t/>
            </a:r>
            <a:br>
              <a:rPr lang="en-US" altLang="ja-JP" sz="3100" dirty="0" smtClean="0">
                <a:latin typeface="+mj-lt"/>
              </a:rPr>
            </a:br>
            <a:r>
              <a:rPr lang="en-US" altLang="ja-JP" sz="3100" dirty="0" smtClean="0">
                <a:latin typeface="+mj-lt"/>
              </a:rPr>
              <a:t>from variability to model-form uncertainty and design validation</a:t>
            </a:r>
            <a:endParaRPr kumimoji="1" lang="ja-JP" altLang="en-US" sz="3100" dirty="0">
              <a:latin typeface="+mj-lt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15616" y="4077072"/>
            <a:ext cx="6400800" cy="1152128"/>
          </a:xfrm>
        </p:spPr>
        <p:txBody>
          <a:bodyPr>
            <a:norm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Nozomu KOGISO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Department of Aerospace Engineering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Osaka Prefecture University, Japan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4247" y="5661248"/>
            <a:ext cx="5780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solidFill>
                  <a:schemeClr val="accent1">
                    <a:lumMod val="75000"/>
                  </a:schemeClr>
                </a:solidFill>
              </a:rPr>
              <a:t>State-of-the-Art (SOTA) 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Panel Discussion, WCSMO-11</a:t>
            </a:r>
            <a:endParaRPr kumimoji="1" lang="en-US" altLang="ja-JP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7-12, June, 2015, Sydney</a:t>
            </a:r>
            <a:r>
              <a:rPr lang="en-US" altLang="ja-JP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Australia 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402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Related Topics</a:t>
            </a:r>
            <a:r>
              <a:rPr kumimoji="1" lang="en-US" altLang="ja-JP" dirty="0" smtClean="0"/>
              <a:t> 1/2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/>
              <a:t>Physical Uncertainty (aleatory)</a:t>
            </a:r>
            <a:endParaRPr kumimoji="1" lang="en-US" altLang="ja-JP" dirty="0" smtClean="0"/>
          </a:p>
          <a:p>
            <a:pPr lvl="1">
              <a:lnSpc>
                <a:spcPct val="120000"/>
              </a:lnSpc>
            </a:pPr>
            <a:r>
              <a:rPr lang="en-US" altLang="ja-JP" dirty="0" smtClean="0"/>
              <a:t>Robust Topology Optimization</a:t>
            </a:r>
          </a:p>
          <a:p>
            <a:pPr lvl="2">
              <a:lnSpc>
                <a:spcPct val="120000"/>
              </a:lnSpc>
            </a:pPr>
            <a:r>
              <a:rPr lang="en-US" altLang="ja-JP" dirty="0" smtClean="0"/>
              <a:t>Uncertainty in load condition, geometry, material property</a:t>
            </a:r>
          </a:p>
          <a:p>
            <a:pPr lvl="1">
              <a:lnSpc>
                <a:spcPct val="120000"/>
              </a:lnSpc>
            </a:pPr>
            <a:r>
              <a:rPr kumimoji="1" lang="en-US" altLang="ja-JP" dirty="0" smtClean="0"/>
              <a:t>Application (</a:t>
            </a:r>
            <a:r>
              <a:rPr lang="en-US" altLang="ja-JP" dirty="0" smtClean="0"/>
              <a:t>in almost cases, </a:t>
            </a:r>
            <a:r>
              <a:rPr kumimoji="1" lang="en-US" altLang="ja-JP" dirty="0" smtClean="0"/>
              <a:t>surrogate model is used such as Kriging,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SVM, ANN) </a:t>
            </a:r>
          </a:p>
          <a:p>
            <a:pPr lvl="2">
              <a:lnSpc>
                <a:spcPct val="120000"/>
              </a:lnSpc>
            </a:pPr>
            <a:r>
              <a:rPr kumimoji="1" lang="en-US" altLang="ja-JP" dirty="0" smtClean="0"/>
              <a:t>Medical eng., automotive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struct., sounding rocket, small satellite, electronic device </a:t>
            </a:r>
            <a:r>
              <a:rPr lang="en-US" altLang="ja-JP" dirty="0" smtClean="0"/>
              <a:t>(Battery</a:t>
            </a:r>
            <a:r>
              <a:rPr lang="en-US" altLang="ja-JP" dirty="0"/>
              <a:t>, </a:t>
            </a:r>
            <a:r>
              <a:rPr lang="en-US" altLang="ja-JP" dirty="0" smtClean="0"/>
              <a:t>LCD), </a:t>
            </a:r>
            <a:r>
              <a:rPr kumimoji="1" lang="en-US" altLang="ja-JP" dirty="0" smtClean="0"/>
              <a:t>offshore and </a:t>
            </a:r>
            <a:r>
              <a:rPr kumimoji="1" lang="en-US" altLang="ja-JP" dirty="0" smtClean="0"/>
              <a:t>deep-sea </a:t>
            </a:r>
            <a:r>
              <a:rPr kumimoji="1" lang="en-US" altLang="ja-JP" dirty="0" smtClean="0"/>
              <a:t>struct., photonic struct., Pyrotechnical device, SMA, Welded structure</a:t>
            </a:r>
          </a:p>
          <a:p>
            <a:pPr>
              <a:lnSpc>
                <a:spcPct val="120000"/>
              </a:lnSpc>
            </a:pPr>
            <a:r>
              <a:rPr lang="en-US" altLang="ja-JP" dirty="0" smtClean="0"/>
              <a:t>Efficient Method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 applications</a:t>
            </a:r>
          </a:p>
          <a:p>
            <a:pPr lvl="2">
              <a:lnSpc>
                <a:spcPct val="120000"/>
              </a:lnSpc>
            </a:pPr>
            <a:r>
              <a:rPr lang="en-US" altLang="ja-JP" dirty="0" smtClean="0"/>
              <a:t>eSORM </a:t>
            </a:r>
            <a:r>
              <a:rPr lang="en-US" altLang="ja-JP" sz="1900" dirty="0" smtClean="0"/>
              <a:t>(</a:t>
            </a:r>
            <a:r>
              <a:rPr lang="en-US" altLang="ja-JP" sz="1900" dirty="0"/>
              <a:t>Enhanced second-order reliability method</a:t>
            </a:r>
            <a:r>
              <a:rPr lang="en-US" altLang="ja-JP" sz="1900" dirty="0" smtClean="0"/>
              <a:t>)</a:t>
            </a:r>
          </a:p>
          <a:p>
            <a:pPr lvl="2">
              <a:lnSpc>
                <a:spcPct val="120000"/>
              </a:lnSpc>
            </a:pPr>
            <a:r>
              <a:rPr lang="en-US" altLang="ja-JP" dirty="0" smtClean="0"/>
              <a:t>SOMUA </a:t>
            </a:r>
            <a:r>
              <a:rPr lang="en-US" altLang="ja-JP" sz="1900" dirty="0" smtClean="0"/>
              <a:t>(Sequential optimization and mixed uncertainty analysis)</a:t>
            </a:r>
            <a:endParaRPr lang="en-US" altLang="ja-JP" dirty="0" smtClean="0"/>
          </a:p>
          <a:p>
            <a:pPr lvl="2">
              <a:lnSpc>
                <a:spcPct val="120000"/>
              </a:lnSpc>
            </a:pPr>
            <a:r>
              <a:rPr lang="en-US" altLang="ja-JP" dirty="0" smtClean="0"/>
              <a:t>EGTRA </a:t>
            </a:r>
            <a:r>
              <a:rPr lang="en-US" altLang="ja-JP" sz="1900" dirty="0" smtClean="0"/>
              <a:t>(Ensemble of gradient-based </a:t>
            </a:r>
            <a:r>
              <a:rPr lang="en-US" altLang="ja-JP" sz="1900" dirty="0"/>
              <a:t>t</a:t>
            </a:r>
            <a:r>
              <a:rPr lang="en-US" altLang="ja-JP" sz="1900" dirty="0" smtClean="0"/>
              <a:t>ransformed reliability analyses)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085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Topics 2/2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685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/>
              <a:t>Lack of information (epistemic)</a:t>
            </a:r>
          </a:p>
          <a:p>
            <a:pPr lvl="1">
              <a:lnSpc>
                <a:spcPct val="120000"/>
              </a:lnSpc>
            </a:pPr>
            <a:r>
              <a:rPr lang="en-US" altLang="ja-JP" dirty="0" smtClean="0"/>
              <a:t>Accurate uncertain parameter estimation, model calibration, FE model updating, Data updating from experiment and operation </a:t>
            </a:r>
          </a:p>
          <a:p>
            <a:pPr lvl="1">
              <a:lnSpc>
                <a:spcPct val="120000"/>
              </a:lnSpc>
            </a:pPr>
            <a:r>
              <a:rPr lang="en-US" altLang="ja-JP" dirty="0" smtClean="0"/>
              <a:t>Estimate confidence level of uncertain parameter from small data</a:t>
            </a:r>
          </a:p>
          <a:p>
            <a:pPr lvl="2">
              <a:lnSpc>
                <a:spcPct val="120000"/>
              </a:lnSpc>
            </a:pPr>
            <a:r>
              <a:rPr lang="en-US" altLang="ja-JP" dirty="0"/>
              <a:t>Confidence </a:t>
            </a:r>
            <a:r>
              <a:rPr lang="en-US" altLang="ja-JP" dirty="0" smtClean="0"/>
              <a:t>bounds,  Model calibration, Probability interval</a:t>
            </a:r>
          </a:p>
          <a:p>
            <a:pPr lvl="2">
              <a:lnSpc>
                <a:spcPct val="120000"/>
              </a:lnSpc>
            </a:pPr>
            <a:r>
              <a:rPr lang="en-US" altLang="ja-JP" dirty="0" smtClean="0"/>
              <a:t>Computational Statistic Methods  (Bayesian Updating, MCMC, </a:t>
            </a:r>
            <a:r>
              <a:rPr kumimoji="1" lang="en-US" altLang="ja-JP" dirty="0" smtClean="0"/>
              <a:t>Akaike information criteria )</a:t>
            </a:r>
          </a:p>
          <a:p>
            <a:pPr lvl="2">
              <a:lnSpc>
                <a:spcPct val="120000"/>
              </a:lnSpc>
            </a:pPr>
            <a:r>
              <a:rPr lang="en-US" altLang="ja-JP" dirty="0" smtClean="0"/>
              <a:t>Evidence theory, Parameter Updating</a:t>
            </a:r>
          </a:p>
          <a:p>
            <a:pPr lvl="1">
              <a:lnSpc>
                <a:spcPct val="120000"/>
              </a:lnSpc>
            </a:pPr>
            <a:r>
              <a:rPr lang="en-US" altLang="ja-JP" dirty="0" smtClean="0"/>
              <a:t>Application </a:t>
            </a:r>
          </a:p>
          <a:p>
            <a:pPr lvl="2">
              <a:lnSpc>
                <a:spcPct val="120000"/>
              </a:lnSpc>
            </a:pPr>
            <a:r>
              <a:rPr lang="en-US" altLang="ja-JP" dirty="0"/>
              <a:t>C</a:t>
            </a:r>
            <a:r>
              <a:rPr lang="en-US" altLang="ja-JP" dirty="0" smtClean="0"/>
              <a:t>onsider both epistemic and aleatory uncertainties.  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303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角丸四角形 54"/>
          <p:cNvSpPr/>
          <p:nvPr/>
        </p:nvSpPr>
        <p:spPr>
          <a:xfrm>
            <a:off x="864925" y="3861048"/>
            <a:ext cx="7451491" cy="2304256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en-US" altLang="ja-JP" sz="2400" b="1" dirty="0" smtClean="0">
                <a:solidFill>
                  <a:schemeClr val="accent3">
                    <a:lumMod val="50000"/>
                  </a:schemeClr>
                </a:solidFill>
              </a:rPr>
              <a:t>Uncertainty</a:t>
            </a:r>
            <a:endParaRPr kumimoji="1" lang="ja-JP" altLang="en-US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Key</a:t>
            </a:r>
            <a:endParaRPr kumimoji="1" lang="ja-JP" altLang="en-US" dirty="0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idx="1"/>
          </p:nvPr>
        </p:nvSpPr>
        <p:spPr>
          <a:xfrm>
            <a:off x="966910" y="1052736"/>
            <a:ext cx="7398983" cy="1080121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“Optimum </a:t>
            </a:r>
            <a:r>
              <a:rPr lang="en-US" altLang="ja-JP" dirty="0"/>
              <a:t>design</a:t>
            </a:r>
            <a:r>
              <a:rPr lang="ja-JP" altLang="en-US" dirty="0"/>
              <a:t> </a:t>
            </a:r>
            <a:r>
              <a:rPr lang="en-US" altLang="ja-JP" dirty="0"/>
              <a:t>with uncertainty” </a:t>
            </a:r>
            <a:r>
              <a:rPr lang="en-US" altLang="ja-JP" dirty="0" smtClean="0"/>
              <a:t>for </a:t>
            </a:r>
            <a:r>
              <a:rPr lang="en-US" altLang="ja-JP" dirty="0" smtClean="0">
                <a:solidFill>
                  <a:srgbClr val="FF5B5B"/>
                </a:solidFill>
              </a:rPr>
              <a:t>accountability of designed system</a:t>
            </a:r>
            <a:endParaRPr lang="en-US" altLang="ja-JP" dirty="0">
              <a:solidFill>
                <a:srgbClr val="FF5B5B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12" name="フッター プレースホルダー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grpSp>
        <p:nvGrpSpPr>
          <p:cNvPr id="36" name="グループ化 35"/>
          <p:cNvGrpSpPr/>
          <p:nvPr/>
        </p:nvGrpSpPr>
        <p:grpSpPr>
          <a:xfrm>
            <a:off x="502428" y="2205500"/>
            <a:ext cx="8353569" cy="1336794"/>
            <a:chOff x="749860" y="3834206"/>
            <a:chExt cx="8353569" cy="1336794"/>
          </a:xfrm>
        </p:grpSpPr>
        <p:sp>
          <p:nvSpPr>
            <p:cNvPr id="46" name="山形 45"/>
            <p:cNvSpPr/>
            <p:nvPr/>
          </p:nvSpPr>
          <p:spPr>
            <a:xfrm>
              <a:off x="1291040" y="4738952"/>
              <a:ext cx="2376264" cy="432048"/>
            </a:xfrm>
            <a:prstGeom prst="chevron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accent1">
                      <a:lumMod val="75000"/>
                    </a:schemeClr>
                  </a:solidFill>
                </a:rPr>
                <a:t>Conceptual</a:t>
              </a:r>
              <a:endParaRPr kumimoji="1" lang="ja-JP" alt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7" name="山形 46"/>
            <p:cNvSpPr/>
            <p:nvPr/>
          </p:nvSpPr>
          <p:spPr>
            <a:xfrm>
              <a:off x="3595296" y="4738952"/>
              <a:ext cx="2376264" cy="432048"/>
            </a:xfrm>
            <a:prstGeom prst="chevron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accent1">
                      <a:lumMod val="75000"/>
                    </a:schemeClr>
                  </a:solidFill>
                </a:rPr>
                <a:t>Primary</a:t>
              </a:r>
              <a:endParaRPr kumimoji="1" lang="ja-JP" alt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9" name="山形 48"/>
            <p:cNvSpPr/>
            <p:nvPr/>
          </p:nvSpPr>
          <p:spPr>
            <a:xfrm>
              <a:off x="5899552" y="4738952"/>
              <a:ext cx="2376264" cy="432048"/>
            </a:xfrm>
            <a:prstGeom prst="chevron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accent1">
                      <a:lumMod val="75000"/>
                    </a:schemeClr>
                  </a:solidFill>
                </a:rPr>
                <a:t>Detail</a:t>
              </a:r>
              <a:endParaRPr kumimoji="1" lang="ja-JP" alt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749860" y="3834206"/>
              <a:ext cx="835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accent1">
                      <a:lumMod val="75000"/>
                    </a:schemeClr>
                  </a:solidFill>
                </a:rPr>
                <a:t>What kind of design problems </a:t>
              </a:r>
              <a:r>
                <a:rPr lang="en-US" altLang="ja-JP" dirty="0" smtClean="0">
                  <a:solidFill>
                    <a:schemeClr val="accent1">
                      <a:lumMod val="75000"/>
                    </a:schemeClr>
                  </a:solidFill>
                </a:rPr>
                <a:t>should be</a:t>
              </a:r>
              <a:r>
                <a:rPr kumimoji="1" lang="en-US" altLang="ja-JP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kumimoji="1" lang="en-US" altLang="ja-JP" dirty="0" smtClean="0">
                  <a:solidFill>
                    <a:schemeClr val="accent1">
                      <a:lumMod val="75000"/>
                    </a:schemeClr>
                  </a:solidFill>
                </a:rPr>
                <a:t>formulated along with design process ?</a:t>
              </a:r>
              <a:endParaRPr kumimoji="1" lang="ja-JP" alt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774754" y="4203538"/>
              <a:ext cx="7827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accent1">
                      <a:lumMod val="75000"/>
                    </a:schemeClr>
                  </a:solidFill>
                </a:rPr>
                <a:t>How accurate uncertainty estimation is </a:t>
              </a:r>
              <a:r>
                <a:rPr lang="en-US" altLang="ja-JP" dirty="0" smtClean="0">
                  <a:solidFill>
                    <a:schemeClr val="accent1">
                      <a:lumMod val="75000"/>
                    </a:schemeClr>
                  </a:solidFill>
                </a:rPr>
                <a:t>required along with design process?</a:t>
              </a:r>
            </a:p>
          </p:txBody>
        </p:sp>
      </p:grpSp>
      <p:sp>
        <p:nvSpPr>
          <p:cNvPr id="53" name="角丸四角形 52"/>
          <p:cNvSpPr/>
          <p:nvPr/>
        </p:nvSpPr>
        <p:spPr>
          <a:xfrm>
            <a:off x="5032877" y="4005064"/>
            <a:ext cx="1699363" cy="6872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</a:rPr>
              <a:t>Physics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907704" y="4005064"/>
            <a:ext cx="1997124" cy="6872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</a:rPr>
              <a:t>Optimization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　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7" name="左右矢印 56"/>
          <p:cNvSpPr/>
          <p:nvPr/>
        </p:nvSpPr>
        <p:spPr>
          <a:xfrm>
            <a:off x="3923871" y="4102840"/>
            <a:ext cx="1103807" cy="504056"/>
          </a:xfrm>
          <a:prstGeom prst="left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9" name="左右矢印 58"/>
          <p:cNvSpPr/>
          <p:nvPr/>
        </p:nvSpPr>
        <p:spPr>
          <a:xfrm rot="17877434" flipV="1">
            <a:off x="4749338" y="4881203"/>
            <a:ext cx="1025255" cy="504056"/>
          </a:xfrm>
          <a:prstGeom prst="left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66372" y="4955612"/>
            <a:ext cx="2146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Aleatory (physical) </a:t>
            </a:r>
          </a:p>
          <a:p>
            <a:pPr algn="ctr"/>
            <a:r>
              <a:rPr lang="en-US" altLang="ja-JP" dirty="0" smtClean="0"/>
              <a:t>uncertainty</a:t>
            </a:r>
            <a:endParaRPr kumimoji="1" lang="ja-JP" altLang="en-US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941312" y="4869160"/>
            <a:ext cx="2634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epistemic (information) </a:t>
            </a:r>
          </a:p>
          <a:p>
            <a:pPr algn="ctr"/>
            <a:r>
              <a:rPr lang="en-US" altLang="ja-JP" dirty="0" smtClean="0"/>
              <a:t>uncertainty</a:t>
            </a:r>
            <a:endParaRPr kumimoji="1" lang="ja-JP" altLang="en-US" dirty="0"/>
          </a:p>
        </p:txBody>
      </p:sp>
      <p:sp>
        <p:nvSpPr>
          <p:cNvPr id="61" name="左右矢印 60"/>
          <p:cNvSpPr/>
          <p:nvPr/>
        </p:nvSpPr>
        <p:spPr>
          <a:xfrm rot="3722566">
            <a:off x="3302300" y="4889059"/>
            <a:ext cx="1043042" cy="504056"/>
          </a:xfrm>
          <a:prstGeom prst="left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293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9" grpId="0" animBg="1"/>
      <p:bldP spid="10" grpId="0"/>
      <p:bldP spid="60" grpId="0"/>
      <p:bldP spid="6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F</a:t>
            </a:r>
            <a:r>
              <a:rPr lang="en-US" altLang="ja-JP" dirty="0"/>
              <a:t>uture problems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6855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</a:rPr>
              <a:t>Integration of physical 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and 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</a:rPr>
              <a:t>uncertainty 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analyses to estimate performance 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</a:rPr>
              <a:t>uncertainty (uncertainty propagation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) 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accurately and efficiently</a:t>
            </a:r>
            <a:endParaRPr lang="en-US" altLang="ja-JP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altLang="ja-JP" dirty="0"/>
              <a:t>As higher accuracy is required for the physical analysis, uncertainty parameter must  estimate with higher accuracy</a:t>
            </a:r>
            <a:r>
              <a:rPr lang="en-US" altLang="ja-JP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US" altLang="ja-JP" dirty="0" smtClean="0"/>
              <a:t>Integration of physics and uncertainty. (e.g. redundancy analysis)</a:t>
            </a:r>
            <a:endParaRPr lang="en-US" altLang="ja-JP" dirty="0"/>
          </a:p>
          <a:p>
            <a:pPr lvl="1">
              <a:lnSpc>
                <a:spcPct val="120000"/>
              </a:lnSpc>
            </a:pPr>
            <a:r>
              <a:rPr lang="en-US" altLang="ja-JP" dirty="0" smtClean="0"/>
              <a:t>Computational efficient method (even if sensitivity is approximated by FDM)</a:t>
            </a:r>
          </a:p>
          <a:p>
            <a:pPr>
              <a:lnSpc>
                <a:spcPct val="120000"/>
              </a:lnSpc>
            </a:pP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Parameter 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</a:rPr>
              <a:t>updating 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using 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</a:rPr>
              <a:t>experiment or 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even in-service</a:t>
            </a:r>
            <a:r>
              <a:rPr lang="en-US" altLang="ja-JP" dirty="0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en-US" altLang="ja-JP" dirty="0" smtClean="0"/>
              <a:t>Application of big data analysis to optimization process</a:t>
            </a:r>
            <a:endParaRPr lang="en-US" altLang="ja-JP" dirty="0"/>
          </a:p>
          <a:p>
            <a:pPr>
              <a:lnSpc>
                <a:spcPct val="120000"/>
              </a:lnSpc>
            </a:pP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Trade-off analysis to Identify 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</a:rPr>
              <a:t>effects 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of uncertain parameter 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</a:rPr>
              <a:t>accuracy 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on 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optimization results</a:t>
            </a:r>
            <a:endParaRPr lang="en-US" altLang="ja-JP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altLang="ja-JP" dirty="0" smtClean="0"/>
              <a:t>Integration of multiobjective optimization to show “trade-off”</a:t>
            </a:r>
          </a:p>
          <a:p>
            <a:pPr lvl="1">
              <a:lnSpc>
                <a:spcPct val="120000"/>
              </a:lnSpc>
            </a:pPr>
            <a:r>
              <a:rPr lang="en-US" altLang="ja-JP" dirty="0" smtClean="0"/>
              <a:t>WHAT </a:t>
            </a:r>
            <a:r>
              <a:rPr lang="en-US" altLang="ja-JP" dirty="0"/>
              <a:t>kind of </a:t>
            </a:r>
            <a:r>
              <a:rPr lang="en-US" altLang="ja-JP" dirty="0" smtClean="0"/>
              <a:t>effects and HOW large effects the optimum design has.</a:t>
            </a:r>
            <a:endParaRPr lang="en-US" altLang="ja-JP" dirty="0"/>
          </a:p>
          <a:p>
            <a:pPr lvl="1">
              <a:lnSpc>
                <a:spcPct val="120000"/>
              </a:lnSpc>
            </a:pP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729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888432"/>
          </a:xfrm>
        </p:spPr>
        <p:txBody>
          <a:bodyPr>
            <a:normAutofit fontScale="62500" lnSpcReduction="20000"/>
          </a:bodyPr>
          <a:lstStyle/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kumimoji="1" lang="en-US" altLang="ja-JP" dirty="0" smtClean="0"/>
              <a:t>Yao, W., </a:t>
            </a:r>
            <a:r>
              <a:rPr kumimoji="1" lang="en-US" altLang="ja-JP" i="1" dirty="0" smtClean="0"/>
              <a:t>et al</a:t>
            </a:r>
            <a:r>
              <a:rPr kumimoji="1" lang="en-US" altLang="ja-JP" dirty="0" smtClean="0"/>
              <a:t>.: Review of Uncertainty-Based Multidisciplinary Design Optimization </a:t>
            </a:r>
            <a:r>
              <a:rPr lang="en-US" altLang="ja-JP" dirty="0" smtClean="0"/>
              <a:t>Methods for Aerospace Vehicles</a:t>
            </a:r>
            <a:r>
              <a:rPr lang="en-US" altLang="ja-JP" i="1" dirty="0" smtClean="0"/>
              <a:t>, Progress in Aerospace Sciences</a:t>
            </a:r>
            <a:r>
              <a:rPr lang="en-US" altLang="ja-JP" dirty="0" smtClean="0"/>
              <a:t>, </a:t>
            </a:r>
            <a:r>
              <a:rPr lang="en-US" altLang="ja-JP" b="1" dirty="0" smtClean="0"/>
              <a:t>47</a:t>
            </a:r>
            <a:r>
              <a:rPr lang="en-US" altLang="ja-JP" dirty="0" smtClean="0"/>
              <a:t> (2011), 450-479.</a:t>
            </a:r>
          </a:p>
          <a:p>
            <a:pPr lvl="1" algn="just">
              <a:lnSpc>
                <a:spcPct val="120000"/>
              </a:lnSpc>
            </a:pPr>
            <a:r>
              <a:rPr lang="en-US" altLang="ja-JP" dirty="0" smtClean="0"/>
              <a:t>With 366 references</a:t>
            </a:r>
          </a:p>
          <a:p>
            <a:pPr marL="914400" lvl="1" indent="-457200" algn="just">
              <a:lnSpc>
                <a:spcPct val="120000"/>
              </a:lnSpc>
              <a:buFont typeface="+mj-lt"/>
              <a:buAutoNum type="arabicPeriod"/>
            </a:pPr>
            <a:endParaRPr lang="en-US" altLang="ja-JP" dirty="0" smtClean="0"/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kumimoji="1" lang="en-US" altLang="ja-JP" dirty="0" smtClean="0"/>
              <a:t>Sankararaman, S. and Mahadevan, S.: Model Validation </a:t>
            </a:r>
            <a:r>
              <a:rPr lang="en-US" altLang="ja-JP" dirty="0" smtClean="0"/>
              <a:t>under Epistemic Uncertainty, </a:t>
            </a:r>
            <a:r>
              <a:rPr lang="en-US" altLang="ja-JP" i="1" dirty="0" smtClean="0"/>
              <a:t>Reliability Engineering and System Safety</a:t>
            </a:r>
            <a:r>
              <a:rPr lang="en-US" altLang="ja-JP" dirty="0" smtClean="0"/>
              <a:t>, </a:t>
            </a:r>
            <a:r>
              <a:rPr lang="en-US" altLang="ja-JP" b="1" dirty="0" smtClean="0"/>
              <a:t>96</a:t>
            </a:r>
            <a:r>
              <a:rPr lang="en-US" altLang="ja-JP" dirty="0" smtClean="0"/>
              <a:t> (2011), 1232-1241.</a:t>
            </a:r>
            <a:r>
              <a:rPr kumimoji="1" lang="en-US" altLang="ja-JP" dirty="0" smtClean="0"/>
              <a:t> 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endParaRPr kumimoji="1" lang="en-US" altLang="ja-JP" dirty="0" smtClean="0"/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en-US" altLang="ja-JP" dirty="0" smtClean="0"/>
              <a:t>Roy, C. J., and Oberkampf, W. L.: A Comprehensive Framework for Verification, Validation, and Uncertainty, </a:t>
            </a:r>
            <a:r>
              <a:rPr lang="en-US" altLang="ja-JP" i="1" dirty="0" smtClean="0"/>
              <a:t>Computer Methods in Applied Mechanics and Engineering</a:t>
            </a:r>
            <a:r>
              <a:rPr lang="en-US" altLang="ja-JP" dirty="0" smtClean="0"/>
              <a:t>, </a:t>
            </a:r>
            <a:r>
              <a:rPr lang="en-US" altLang="ja-JP" b="1" dirty="0" smtClean="0"/>
              <a:t>200</a:t>
            </a:r>
            <a:r>
              <a:rPr lang="en-US" altLang="ja-JP" dirty="0" smtClean="0"/>
              <a:t> (2011), 2131-2144. 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759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593773" y="203793"/>
            <a:ext cx="7932210" cy="5328592"/>
            <a:chOff x="605895" y="1124744"/>
            <a:chExt cx="7932210" cy="532859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895" y="1124744"/>
              <a:ext cx="7932210" cy="53285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4" name="正方形/長方形 3"/>
            <p:cNvSpPr/>
            <p:nvPr/>
          </p:nvSpPr>
          <p:spPr>
            <a:xfrm>
              <a:off x="5220072" y="6163932"/>
              <a:ext cx="2880320" cy="27562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1512168" y="5860772"/>
            <a:ext cx="6588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Prof</a:t>
            </a:r>
            <a:r>
              <a:rPr lang="en-US" altLang="ja-JP" dirty="0"/>
              <a:t>. </a:t>
            </a:r>
            <a:r>
              <a:rPr lang="en-US" altLang="ja-JP" dirty="0" smtClean="0"/>
              <a:t>S. Mahadevan </a:t>
            </a:r>
            <a:r>
              <a:rPr lang="en-US" altLang="ja-JP" dirty="0"/>
              <a:t>(Vanderbilt University</a:t>
            </a:r>
            <a:r>
              <a:rPr lang="en-US" altLang="ja-JP" dirty="0" smtClean="0"/>
              <a:t>), </a:t>
            </a:r>
            <a:r>
              <a:rPr lang="en-US" altLang="ja-JP" dirty="0"/>
              <a:t>Reliability/Robust Based Design </a:t>
            </a:r>
            <a:r>
              <a:rPr lang="en-US" altLang="ja-JP" dirty="0" smtClean="0"/>
              <a:t>Optimization, Panel Session, WCSMO9, 2011</a:t>
            </a:r>
            <a:endParaRPr lang="en-US" altLang="ja-JP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048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6779096" cy="706090"/>
          </a:xfrm>
        </p:spPr>
        <p:txBody>
          <a:bodyPr/>
          <a:lstStyle/>
          <a:p>
            <a:r>
              <a:rPr kumimoji="1" lang="en-US" altLang="ja-JP" dirty="0" smtClean="0"/>
              <a:t>Acknowledgement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14401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ja-JP" dirty="0" smtClean="0"/>
              <a:t>I express my thanks to Prof. Shinji Nishiwaki</a:t>
            </a:r>
            <a:r>
              <a:rPr lang="en-US" altLang="ja-JP" dirty="0"/>
              <a:t> </a:t>
            </a:r>
            <a:r>
              <a:rPr lang="en-US" altLang="ja-JP" dirty="0" smtClean="0"/>
              <a:t>and </a:t>
            </a:r>
            <a:r>
              <a:rPr lang="en-US" altLang="ja-JP" dirty="0"/>
              <a:t> Prof. Kazuhiro </a:t>
            </a:r>
            <a:r>
              <a:rPr lang="en-US" altLang="ja-JP" dirty="0" smtClean="0"/>
              <a:t>Izui in Kyoto University, Japan for valuable comments and suggestions.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400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Contents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1256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Background</a:t>
            </a:r>
          </a:p>
          <a:p>
            <a:pPr lvl="1"/>
            <a:r>
              <a:rPr lang="en-US" altLang="ja-JP" dirty="0" smtClean="0"/>
              <a:t>Recent history about “Optimization </a:t>
            </a:r>
            <a:r>
              <a:rPr lang="en-US" altLang="ja-JP" dirty="0"/>
              <a:t>under Uncertainty” </a:t>
            </a:r>
          </a:p>
          <a:p>
            <a:pPr lvl="1"/>
            <a:r>
              <a:rPr lang="en-US" altLang="ja-JP" dirty="0" smtClean="0"/>
              <a:t>Problems for “Optimization </a:t>
            </a:r>
            <a:r>
              <a:rPr lang="en-US" altLang="ja-JP" dirty="0"/>
              <a:t>under </a:t>
            </a:r>
            <a:r>
              <a:rPr lang="en-US" altLang="ja-JP" dirty="0" smtClean="0"/>
              <a:t>Uncertainty”</a:t>
            </a:r>
            <a:endParaRPr lang="en-US" altLang="ja-JP" dirty="0"/>
          </a:p>
          <a:p>
            <a:r>
              <a:rPr lang="en-US" altLang="ja-JP" dirty="0" smtClean="0"/>
              <a:t>WCSMO-11 Statistics</a:t>
            </a:r>
            <a:endParaRPr lang="en-US" altLang="ja-JP" dirty="0"/>
          </a:p>
          <a:p>
            <a:pPr lvl="1"/>
            <a:r>
              <a:rPr lang="en-US" altLang="ja-JP" dirty="0" smtClean="0"/>
              <a:t>Physical (aleatory) Uncertainty</a:t>
            </a:r>
          </a:p>
          <a:p>
            <a:pPr lvl="1"/>
            <a:r>
              <a:rPr lang="en-US" altLang="ja-JP" dirty="0" smtClean="0"/>
              <a:t>Information (epistemic) Uncertainty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r>
              <a:rPr lang="en-US" altLang="ja-JP" dirty="0" smtClean="0"/>
              <a:t>For next step</a:t>
            </a:r>
          </a:p>
          <a:p>
            <a:pPr lvl="1"/>
            <a:r>
              <a:rPr lang="en-US" altLang="ja-JP" dirty="0" smtClean="0"/>
              <a:t>“Optimization under Uncertainty”</a:t>
            </a:r>
            <a:endParaRPr lang="en-US" altLang="ja-JP" dirty="0"/>
          </a:p>
          <a:p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835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Some Aspects on Optimization</a:t>
            </a:r>
            <a:endParaRPr kumimoji="1" lang="ja-JP" altLang="en-US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566432" y="1268760"/>
            <a:ext cx="3957659" cy="2016224"/>
            <a:chOff x="539552" y="1196752"/>
            <a:chExt cx="3957659" cy="2016224"/>
          </a:xfrm>
        </p:grpSpPr>
        <p:sp>
          <p:nvSpPr>
            <p:cNvPr id="7" name="角丸四角形 6"/>
            <p:cNvSpPr/>
            <p:nvPr/>
          </p:nvSpPr>
          <p:spPr>
            <a:xfrm>
              <a:off x="539552" y="1196752"/>
              <a:ext cx="3957659" cy="2016224"/>
            </a:xfrm>
            <a:prstGeom prst="roundRect">
              <a:avLst/>
            </a:prstGeom>
            <a:solidFill>
              <a:srgbClr val="ECF1F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en-US" altLang="ja-JP" dirty="0">
                <a:solidFill>
                  <a:schemeClr val="tx1"/>
                </a:solidFill>
              </a:endParaRPr>
            </a:p>
            <a:p>
              <a:r>
                <a:rPr lang="en-US" altLang="ja-JP" sz="2400" dirty="0" smtClean="0">
                  <a:solidFill>
                    <a:schemeClr val="tx1"/>
                  </a:solidFill>
                </a:rPr>
                <a:t>Topology optimization </a:t>
              </a:r>
              <a:r>
                <a:rPr lang="en-US" altLang="ja-JP" dirty="0" smtClean="0">
                  <a:solidFill>
                    <a:schemeClr val="tx1"/>
                  </a:solidFill>
                </a:rPr>
                <a:t>introduces the optimization method to conceptual design stage and to many engineering fields. </a:t>
              </a: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755576" y="1268760"/>
              <a:ext cx="186781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2000" dirty="0">
                  <a:solidFill>
                    <a:srgbClr val="FF0000"/>
                  </a:solidFill>
                </a:rPr>
                <a:t>New Paradigm</a:t>
              </a: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424864" y="3813652"/>
            <a:ext cx="4169676" cy="2357154"/>
            <a:chOff x="466183" y="3284984"/>
            <a:chExt cx="4248472" cy="2357154"/>
          </a:xfrm>
        </p:grpSpPr>
        <p:sp>
          <p:nvSpPr>
            <p:cNvPr id="4" name="角丸四角形 3"/>
            <p:cNvSpPr/>
            <p:nvPr/>
          </p:nvSpPr>
          <p:spPr>
            <a:xfrm>
              <a:off x="466183" y="3284984"/>
              <a:ext cx="4248472" cy="2357154"/>
            </a:xfrm>
            <a:prstGeom prst="roundRect">
              <a:avLst/>
            </a:prstGeom>
            <a:solidFill>
              <a:srgbClr val="ECF1F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endParaRPr lang="en-US" altLang="ja-JP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en-US" altLang="ja-JP" sz="2400" dirty="0" smtClean="0">
                  <a:solidFill>
                    <a:schemeClr val="tx1"/>
                  </a:solidFill>
                </a:rPr>
                <a:t>Approximation by surrogates or meta-models </a:t>
              </a:r>
              <a:r>
                <a:rPr lang="en-US" altLang="ja-JP" dirty="0" smtClean="0">
                  <a:solidFill>
                    <a:schemeClr val="tx1"/>
                  </a:solidFill>
                </a:rPr>
                <a:t>makes it possible to solve a large-scale optimization design problem.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644130" y="3429000"/>
              <a:ext cx="392787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2000" dirty="0" smtClean="0">
                  <a:solidFill>
                    <a:srgbClr val="FF0000"/>
                  </a:solidFill>
                </a:rPr>
                <a:t>Computationally Efficient Method</a:t>
              </a:r>
              <a:endParaRPr lang="en-US" altLang="ja-JP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4880489" y="1268760"/>
            <a:ext cx="3744416" cy="2304256"/>
            <a:chOff x="5004048" y="1268760"/>
            <a:chExt cx="3744416" cy="2304256"/>
          </a:xfrm>
        </p:grpSpPr>
        <p:sp>
          <p:nvSpPr>
            <p:cNvPr id="5" name="角丸四角形 4"/>
            <p:cNvSpPr/>
            <p:nvPr/>
          </p:nvSpPr>
          <p:spPr>
            <a:xfrm>
              <a:off x="5004048" y="1268760"/>
              <a:ext cx="3744416" cy="2304256"/>
            </a:xfrm>
            <a:prstGeom prst="roundRect">
              <a:avLst/>
            </a:prstGeom>
            <a:solidFill>
              <a:srgbClr val="F9EEED"/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endParaRPr lang="en-US" altLang="ja-JP" sz="2400" dirty="0" smtClean="0">
                <a:solidFill>
                  <a:schemeClr val="tx1"/>
                </a:solidFill>
              </a:endParaRPr>
            </a:p>
            <a:p>
              <a:r>
                <a:rPr lang="en-US" altLang="ja-JP" sz="2400" dirty="0" smtClean="0">
                  <a:solidFill>
                    <a:schemeClr val="tx1"/>
                  </a:solidFill>
                </a:rPr>
                <a:t>Evolutional or </a:t>
              </a:r>
              <a:r>
                <a:rPr lang="en-US" altLang="ja-JP" sz="2400" dirty="0">
                  <a:solidFill>
                    <a:schemeClr val="tx1"/>
                  </a:solidFill>
                </a:rPr>
                <a:t>s</a:t>
              </a:r>
              <a:r>
                <a:rPr lang="en-US" altLang="ja-JP" sz="2400" dirty="0" smtClean="0">
                  <a:solidFill>
                    <a:schemeClr val="tx1"/>
                  </a:solidFill>
                </a:rPr>
                <a:t>tochastic methods </a:t>
              </a:r>
              <a:r>
                <a:rPr lang="en-US" altLang="ja-JP" dirty="0" smtClean="0">
                  <a:solidFill>
                    <a:schemeClr val="tx1"/>
                  </a:solidFill>
                </a:rPr>
                <a:t>make it possible to solve difficult problems such as NP-hard, multimodal, </a:t>
              </a:r>
              <a:r>
                <a:rPr lang="en-US" altLang="ja-JP" dirty="0">
                  <a:solidFill>
                    <a:schemeClr val="tx1"/>
                  </a:solidFill>
                </a:rPr>
                <a:t>or </a:t>
              </a:r>
              <a:r>
                <a:rPr lang="en-US" altLang="ja-JP" dirty="0" smtClean="0">
                  <a:solidFill>
                    <a:schemeClr val="tx1"/>
                  </a:solidFill>
                </a:rPr>
                <a:t>combinatorial problems.  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5156068" y="1372706"/>
              <a:ext cx="344838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2000" dirty="0">
                  <a:solidFill>
                    <a:srgbClr val="FF0000"/>
                  </a:solidFill>
                </a:rPr>
                <a:t>New Optimization </a:t>
              </a:r>
              <a:r>
                <a:rPr lang="en-US" altLang="ja-JP" sz="2000" dirty="0" smtClean="0">
                  <a:solidFill>
                    <a:srgbClr val="FF0000"/>
                  </a:solidFill>
                </a:rPr>
                <a:t>Algorithms</a:t>
              </a:r>
              <a:endParaRPr lang="en-US" altLang="ja-JP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4976809" y="3813652"/>
            <a:ext cx="3744416" cy="2232248"/>
            <a:chOff x="4976809" y="3813652"/>
            <a:chExt cx="3744416" cy="2232248"/>
          </a:xfrm>
        </p:grpSpPr>
        <p:sp>
          <p:nvSpPr>
            <p:cNvPr id="16" name="角丸四角形 15"/>
            <p:cNvSpPr/>
            <p:nvPr/>
          </p:nvSpPr>
          <p:spPr>
            <a:xfrm>
              <a:off x="4976809" y="3813652"/>
              <a:ext cx="3744416" cy="2232248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en-US" altLang="ja-JP" dirty="0" smtClean="0">
                  <a:solidFill>
                    <a:schemeClr val="tx1"/>
                  </a:solidFill>
                </a:rPr>
                <a:t>Real design problem in many engineering field such as architecture, mechanical, automotive, civil, aerospace and marine engineering, composite and nano-materials, .....</a:t>
              </a: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5279357" y="3879181"/>
              <a:ext cx="156966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2000" dirty="0" smtClean="0">
                  <a:solidFill>
                    <a:srgbClr val="FF0000"/>
                  </a:solidFill>
                </a:rPr>
                <a:t>Applications</a:t>
              </a:r>
              <a:endParaRPr lang="en-US" altLang="ja-JP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561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直線コネクタ 34"/>
          <p:cNvCxnSpPr/>
          <p:nvPr/>
        </p:nvCxnSpPr>
        <p:spPr>
          <a:xfrm>
            <a:off x="279886" y="5058944"/>
            <a:ext cx="849694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897712" y="4845637"/>
            <a:ext cx="2322360" cy="5847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Development of computational statistics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Short History </a:t>
            </a:r>
            <a:r>
              <a:rPr lang="en-US" altLang="ja-JP" dirty="0" smtClean="0"/>
              <a:t>of</a:t>
            </a:r>
            <a:r>
              <a:rPr kumimoji="1" lang="en-US" altLang="ja-JP" dirty="0" smtClean="0"/>
              <a:t> RBDO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2124591"/>
            <a:ext cx="752376" cy="34970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en-US" altLang="ja-JP" dirty="0" smtClean="0"/>
              <a:t>FORM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37218" y="2089490"/>
            <a:ext cx="602940" cy="34970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dirty="0" smtClean="0"/>
              <a:t>PMA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35638" y="3048830"/>
            <a:ext cx="726728" cy="34970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en-US" altLang="ja-JP" dirty="0" smtClean="0"/>
              <a:t>SORA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1973" y="2456965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‘78</a:t>
            </a:r>
            <a:endParaRPr kumimoji="1" lang="ja-JP" altLang="en-US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1618493" y="1399311"/>
            <a:ext cx="6935208" cy="558454"/>
            <a:chOff x="1835696" y="1074222"/>
            <a:chExt cx="6935208" cy="558454"/>
          </a:xfrm>
        </p:grpSpPr>
        <p:cxnSp>
          <p:nvCxnSpPr>
            <p:cNvPr id="13" name="直線コネクタ 12"/>
            <p:cNvCxnSpPr/>
            <p:nvPr/>
          </p:nvCxnSpPr>
          <p:spPr>
            <a:xfrm flipV="1">
              <a:off x="1835696" y="1628800"/>
              <a:ext cx="6935208" cy="38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2411760" y="1416652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V="1">
              <a:off x="3851920" y="1416652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flipV="1">
              <a:off x="5364088" y="1416652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6732240" y="1416652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flipV="1">
              <a:off x="8135031" y="1416652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/>
            <p:cNvSpPr txBox="1"/>
            <p:nvPr/>
          </p:nvSpPr>
          <p:spPr>
            <a:xfrm>
              <a:off x="7820513" y="1074222"/>
              <a:ext cx="6399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2015</a:t>
              </a:r>
              <a:endParaRPr kumimoji="1" lang="ja-JP" altLang="en-US" sz="1600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6417722" y="1074222"/>
              <a:ext cx="6399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2010</a:t>
              </a:r>
              <a:endParaRPr kumimoji="1" lang="ja-JP" altLang="en-US" sz="1600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5049570" y="1074222"/>
              <a:ext cx="6399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2005</a:t>
              </a:r>
              <a:endParaRPr kumimoji="1" lang="ja-JP" altLang="en-US" sz="1600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3537402" y="1074222"/>
              <a:ext cx="6399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2000</a:t>
              </a:r>
              <a:endParaRPr kumimoji="1" lang="ja-JP" altLang="en-US" sz="1600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2097242" y="1074222"/>
              <a:ext cx="6399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1995</a:t>
              </a:r>
              <a:endParaRPr kumimoji="1" lang="ja-JP" altLang="en-US" sz="1600" dirty="0"/>
            </a:p>
          </p:txBody>
        </p:sp>
      </p:grpSp>
      <p:sp>
        <p:nvSpPr>
          <p:cNvPr id="29" name="テキスト ボックス 28"/>
          <p:cNvSpPr txBox="1"/>
          <p:nvPr/>
        </p:nvSpPr>
        <p:spPr>
          <a:xfrm>
            <a:off x="3192906" y="2423839"/>
            <a:ext cx="1254511" cy="492443"/>
          </a:xfrm>
          <a:prstGeom prst="rect">
            <a:avLst/>
          </a:prstGeom>
          <a:noFill/>
        </p:spPr>
        <p:txBody>
          <a:bodyPr wrap="none" tIns="0" rIns="0" bIns="0" rtlCol="0">
            <a:spAutoFit/>
          </a:bodyPr>
          <a:lstStyle/>
          <a:p>
            <a:r>
              <a:rPr lang="en-US" altLang="ja-JP" sz="1600" dirty="0" smtClean="0"/>
              <a:t>Improve </a:t>
            </a:r>
          </a:p>
          <a:p>
            <a:r>
              <a:rPr kumimoji="1" lang="en-US" altLang="ja-JP" sz="1600" dirty="0" smtClean="0"/>
              <a:t>convergence</a:t>
            </a:r>
            <a:endParaRPr kumimoji="1" lang="ja-JP" altLang="en-US" sz="1600" dirty="0"/>
          </a:p>
        </p:txBody>
      </p:sp>
      <p:grpSp>
        <p:nvGrpSpPr>
          <p:cNvPr id="33" name="グループ化 32"/>
          <p:cNvGrpSpPr/>
          <p:nvPr/>
        </p:nvGrpSpPr>
        <p:grpSpPr>
          <a:xfrm>
            <a:off x="3908157" y="3372562"/>
            <a:ext cx="1543104" cy="492443"/>
            <a:chOff x="3557119" y="3452666"/>
            <a:chExt cx="1543104" cy="492443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3557119" y="3452666"/>
              <a:ext cx="1240403" cy="492443"/>
            </a:xfrm>
            <a:prstGeom prst="rect">
              <a:avLst/>
            </a:prstGeom>
            <a:noFill/>
          </p:spPr>
          <p:txBody>
            <a:bodyPr wrap="square" tIns="0" rIns="0" bIns="0" rtlCol="0">
              <a:spAutoFit/>
            </a:bodyPr>
            <a:lstStyle/>
            <a:p>
              <a:r>
                <a:rPr lang="en-US" altLang="ja-JP" sz="1600" dirty="0" smtClean="0"/>
                <a:t>Decoupled </a:t>
              </a:r>
            </a:p>
            <a:p>
              <a:r>
                <a:rPr lang="en-US" altLang="ja-JP" sz="1600" dirty="0" smtClean="0"/>
                <a:t>Single-loop 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701075" y="3575776"/>
              <a:ext cx="39914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ja-JP" sz="1600" dirty="0"/>
                <a:t>a</a:t>
              </a:r>
              <a:r>
                <a:rPr kumimoji="1" lang="en-US" altLang="ja-JP" sz="1600" dirty="0" smtClean="0"/>
                <a:t>pp.</a:t>
              </a:r>
              <a:endParaRPr kumimoji="1" lang="ja-JP" altLang="en-US" sz="1600" dirty="0"/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5036985" y="2338631"/>
            <a:ext cx="1374698" cy="5651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en-US" altLang="ja-JP" sz="1600" dirty="0" smtClean="0"/>
              <a:t>Topology Opt. w</a:t>
            </a:r>
            <a:r>
              <a:rPr kumimoji="1" lang="en-US" altLang="ja-JP" sz="1600" dirty="0" smtClean="0"/>
              <a:t> Uncertainty</a:t>
            </a:r>
            <a:endParaRPr kumimoji="1" lang="ja-JP" altLang="en-US" sz="16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918027" y="4201809"/>
            <a:ext cx="1259137" cy="811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sz="1600" dirty="0" smtClean="0"/>
              <a:t>Accurate reliability analysis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3140482" y="3402760"/>
            <a:ext cx="721884" cy="349702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 lIns="36000" tIns="36000" rIns="36000" bIns="36000">
            <a:spAutoFit/>
          </a:bodyPr>
          <a:lstStyle/>
          <a:p>
            <a:r>
              <a:rPr lang="en-US" altLang="ja-JP" dirty="0"/>
              <a:t>SLSV</a:t>
            </a:r>
            <a:endParaRPr lang="ja-JP" altLang="en-US" dirty="0"/>
          </a:p>
        </p:txBody>
      </p:sp>
      <p:cxnSp>
        <p:nvCxnSpPr>
          <p:cNvPr id="40" name="直線コネクタ 39"/>
          <p:cNvCxnSpPr/>
          <p:nvPr/>
        </p:nvCxnSpPr>
        <p:spPr>
          <a:xfrm>
            <a:off x="1658515" y="4026159"/>
            <a:ext cx="735238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4644008" y="5554289"/>
            <a:ext cx="2486578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Uncertainty quantification</a:t>
            </a:r>
          </a:p>
          <a:p>
            <a:r>
              <a:rPr lang="en-US" altLang="ja-JP" sz="1600" dirty="0" smtClean="0"/>
              <a:t>Uncertainty propagation</a:t>
            </a:r>
            <a:endParaRPr kumimoji="1" lang="ja-JP" altLang="en-US" sz="16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970232" y="6312277"/>
            <a:ext cx="136447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ASME V&amp;V</a:t>
            </a:r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253684" y="3371030"/>
            <a:ext cx="1322470" cy="660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Physical uncertainty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395536" y="5673614"/>
            <a:ext cx="1322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Lack of information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398206" y="2670060"/>
            <a:ext cx="1381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Double-loop </a:t>
            </a:r>
            <a:r>
              <a:rPr lang="en-US" altLang="ja-JP" sz="1600" dirty="0" smtClean="0"/>
              <a:t>app.</a:t>
            </a:r>
            <a:endParaRPr kumimoji="1" lang="ja-JP" altLang="en-US" sz="1600" dirty="0"/>
          </a:p>
        </p:txBody>
      </p:sp>
      <p:sp>
        <p:nvSpPr>
          <p:cNvPr id="53" name="角丸四角形 52"/>
          <p:cNvSpPr/>
          <p:nvPr/>
        </p:nvSpPr>
        <p:spPr>
          <a:xfrm rot="16200000">
            <a:off x="6317321" y="3903771"/>
            <a:ext cx="4472761" cy="914400"/>
          </a:xfrm>
          <a:prstGeom prst="roundRect">
            <a:avLst/>
          </a:prstGeom>
          <a:gradFill>
            <a:gsLst>
              <a:gs pos="0">
                <a:schemeClr val="bg1"/>
              </a:gs>
              <a:gs pos="4700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Integration</a:t>
            </a:r>
            <a:endParaRPr lang="ja-JP" altLang="en-US" sz="32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650363" y="1957765"/>
            <a:ext cx="11289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WCSMO-1</a:t>
            </a:r>
            <a:endParaRPr kumimoji="1" lang="ja-JP" altLang="en-US" sz="1400" b="1" dirty="0">
              <a:solidFill>
                <a:schemeClr val="accent3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304513" y="1957765"/>
            <a:ext cx="1249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WCSMO-11</a:t>
            </a:r>
            <a:endParaRPr kumimoji="1" lang="ja-JP" altLang="en-US" sz="1400" b="1" dirty="0">
              <a:solidFill>
                <a:schemeClr val="accent3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88599" y="957917"/>
            <a:ext cx="4031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>
                    <a:lumMod val="75000"/>
                  </a:schemeClr>
                </a:solidFill>
              </a:rPr>
              <a:t>Reliability-Based Design Optimization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75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右矢印 6"/>
          <p:cNvSpPr/>
          <p:nvPr/>
        </p:nvSpPr>
        <p:spPr>
          <a:xfrm>
            <a:off x="3635896" y="4365104"/>
            <a:ext cx="1872208" cy="2016224"/>
          </a:xfrm>
          <a:prstGeom prst="rightArrow">
            <a:avLst>
              <a:gd name="adj1" fmla="val 62369"/>
              <a:gd name="adj2" fmla="val 58828"/>
            </a:avLst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Flow in my understanding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196751"/>
            <a:ext cx="8064896" cy="2520281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Everybody knows the importance</a:t>
            </a:r>
            <a:r>
              <a:rPr lang="ja-JP" altLang="en-US" dirty="0" smtClean="0"/>
              <a:t> </a:t>
            </a:r>
            <a:r>
              <a:rPr lang="en-US" altLang="ja-JP" dirty="0" smtClean="0"/>
              <a:t>of considering </a:t>
            </a:r>
            <a:r>
              <a:rPr lang="en-US" altLang="ja-JP" dirty="0" smtClean="0">
                <a:solidFill>
                  <a:srgbClr val="FF0000"/>
                </a:solidFill>
              </a:rPr>
              <a:t>uncertainty</a:t>
            </a:r>
            <a:endParaRPr lang="en-US" altLang="ja-JP" dirty="0"/>
          </a:p>
          <a:p>
            <a:r>
              <a:rPr lang="en-US" altLang="ja-JP" dirty="0" smtClean="0"/>
              <a:t>BUT, not satisfied with RBDO result.</a:t>
            </a:r>
          </a:p>
          <a:p>
            <a:pPr lvl="1"/>
            <a:r>
              <a:rPr lang="en-US" altLang="ja-JP" dirty="0"/>
              <a:t>No easy-to-follow results like “Mitchell Truss”</a:t>
            </a:r>
          </a:p>
          <a:p>
            <a:pPr lvl="1"/>
            <a:r>
              <a:rPr lang="en-US" altLang="ja-JP" dirty="0" smtClean="0"/>
              <a:t>Not clear how reliable the RBDO result is? </a:t>
            </a:r>
          </a:p>
          <a:p>
            <a:pPr lvl="1"/>
            <a:r>
              <a:rPr lang="en-US" altLang="ja-JP" dirty="0" smtClean="0"/>
              <a:t>Not clear how to determine the input uncertain values?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0994" y="4491047"/>
            <a:ext cx="3104902" cy="46166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Epistemic uncertainty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1648628" y="3650213"/>
            <a:ext cx="1339196" cy="84083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83568" y="5149616"/>
            <a:ext cx="387747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ja-JP" sz="2000" dirty="0" smtClean="0"/>
              <a:t>Accurate Estimation of</a:t>
            </a:r>
          </a:p>
          <a:p>
            <a:pPr marL="742950" lvl="2" indent="-285750">
              <a:buFont typeface="Wingdings" panose="05000000000000000000" pitchFamily="2" charset="2"/>
              <a:buChar char="ü"/>
            </a:pPr>
            <a:r>
              <a:rPr lang="en-US" altLang="ja-JP" sz="2000" dirty="0"/>
              <a:t>R</a:t>
            </a:r>
            <a:r>
              <a:rPr lang="en-US" altLang="ja-JP" sz="2000" dirty="0" smtClean="0"/>
              <a:t>andom parameter itself </a:t>
            </a:r>
            <a:endParaRPr lang="en-US" altLang="ja-JP" sz="2000" dirty="0"/>
          </a:p>
          <a:p>
            <a:pPr marL="742950" lvl="2" indent="-285750">
              <a:buFont typeface="Wingdings" panose="05000000000000000000" pitchFamily="2" charset="2"/>
              <a:buChar char="ü"/>
            </a:pPr>
            <a:r>
              <a:rPr lang="en-US" altLang="ja-JP" sz="2000" dirty="0" smtClean="0"/>
              <a:t>Confidence region</a:t>
            </a:r>
            <a:endParaRPr lang="en-US" altLang="ja-JP" sz="2000" dirty="0"/>
          </a:p>
          <a:p>
            <a:pPr marL="742950" lvl="2" indent="-285750">
              <a:buFont typeface="Wingdings" panose="05000000000000000000" pitchFamily="2" charset="2"/>
              <a:buChar char="ü"/>
            </a:pPr>
            <a:r>
              <a:rPr lang="en-US" altLang="ja-JP" sz="2000" dirty="0" smtClean="0"/>
              <a:t>Bayesian Updating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80112" y="4442291"/>
            <a:ext cx="3246646" cy="16927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Integration</a:t>
            </a:r>
          </a:p>
          <a:p>
            <a:pPr>
              <a:tabLst>
                <a:tab pos="357188" algn="l"/>
              </a:tabLst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</a:t>
            </a:r>
            <a:r>
              <a:rPr lang="en-US" altLang="ja-JP" sz="2400" dirty="0" smtClean="0"/>
              <a:t>To make valuable</a:t>
            </a:r>
          </a:p>
          <a:p>
            <a:pPr marL="342900" indent="-157163">
              <a:buFont typeface="Arial" panose="020B0604020202020204" pitchFamily="34" charset="0"/>
              <a:buChar char="•"/>
              <a:tabLst>
                <a:tab pos="542925" algn="l"/>
              </a:tabLst>
            </a:pP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chemeClr val="accent4">
                    <a:lumMod val="50000"/>
                  </a:schemeClr>
                </a:solidFill>
              </a:rPr>
              <a:t>design target </a:t>
            </a:r>
          </a:p>
          <a:p>
            <a:pPr marL="342900" indent="-157163">
              <a:buFont typeface="Arial" panose="020B0604020202020204" pitchFamily="34" charset="0"/>
              <a:buChar char="•"/>
              <a:tabLst>
                <a:tab pos="542925" algn="l"/>
              </a:tabLst>
            </a:pPr>
            <a:r>
              <a:rPr lang="en-US" altLang="ja-JP" sz="2400" dirty="0" smtClean="0">
                <a:solidFill>
                  <a:schemeClr val="accent4">
                    <a:lumMod val="50000"/>
                  </a:schemeClr>
                </a:solidFill>
              </a:rPr>
              <a:t>	design process  </a:t>
            </a:r>
            <a:r>
              <a:rPr lang="ja-JP" alt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kumimoji="1" lang="ja-JP" alt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日付プレースホルダー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485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1" name="グループ化 280"/>
          <p:cNvGrpSpPr/>
          <p:nvPr/>
        </p:nvGrpSpPr>
        <p:grpSpPr>
          <a:xfrm>
            <a:off x="5622312" y="4932303"/>
            <a:ext cx="292465" cy="584929"/>
            <a:chOff x="5986411" y="4565484"/>
            <a:chExt cx="457200" cy="914400"/>
          </a:xfrm>
        </p:grpSpPr>
        <p:sp>
          <p:nvSpPr>
            <p:cNvPr id="282" name="円/楕円 281"/>
            <p:cNvSpPr/>
            <p:nvPr/>
          </p:nvSpPr>
          <p:spPr>
            <a:xfrm>
              <a:off x="5986411" y="4565484"/>
              <a:ext cx="457200" cy="914400"/>
            </a:xfrm>
            <a:prstGeom prst="ellipse">
              <a:avLst/>
            </a:prstGeom>
            <a:gradFill flip="none" rotWithShape="1">
              <a:gsLst>
                <a:gs pos="0">
                  <a:srgbClr val="FF5B5B"/>
                </a:gs>
                <a:gs pos="33000">
                  <a:srgbClr val="FFB3B3"/>
                </a:gs>
                <a:gs pos="69000">
                  <a:srgbClr val="FFF7F7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3" name="円/楕円 282"/>
            <p:cNvSpPr/>
            <p:nvPr/>
          </p:nvSpPr>
          <p:spPr bwMode="auto">
            <a:xfrm>
              <a:off x="6179011" y="4986684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</p:grpSp>
      <p:grpSp>
        <p:nvGrpSpPr>
          <p:cNvPr id="287" name="グループ化 286"/>
          <p:cNvGrpSpPr/>
          <p:nvPr/>
        </p:nvGrpSpPr>
        <p:grpSpPr>
          <a:xfrm>
            <a:off x="5900017" y="4860295"/>
            <a:ext cx="584930" cy="584929"/>
            <a:chOff x="6054030" y="5567363"/>
            <a:chExt cx="914400" cy="914400"/>
          </a:xfrm>
        </p:grpSpPr>
        <p:sp>
          <p:nvSpPr>
            <p:cNvPr id="288" name="円/楕円 287"/>
            <p:cNvSpPr/>
            <p:nvPr/>
          </p:nvSpPr>
          <p:spPr>
            <a:xfrm>
              <a:off x="6054030" y="5567363"/>
              <a:ext cx="914400" cy="914400"/>
            </a:xfrm>
            <a:prstGeom prst="ellipse">
              <a:avLst/>
            </a:prstGeom>
            <a:gradFill flip="none" rotWithShape="1">
              <a:gsLst>
                <a:gs pos="0">
                  <a:srgbClr val="FF5B5B"/>
                </a:gs>
                <a:gs pos="33000">
                  <a:srgbClr val="FFB3B3"/>
                </a:gs>
                <a:gs pos="69000">
                  <a:srgbClr val="FFF7F7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9" name="円/楕円 288"/>
            <p:cNvSpPr/>
            <p:nvPr/>
          </p:nvSpPr>
          <p:spPr bwMode="auto">
            <a:xfrm>
              <a:off x="6475230" y="5988563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</p:grpSp>
      <p:grpSp>
        <p:nvGrpSpPr>
          <p:cNvPr id="278" name="グループ化 277"/>
          <p:cNvGrpSpPr/>
          <p:nvPr/>
        </p:nvGrpSpPr>
        <p:grpSpPr>
          <a:xfrm>
            <a:off x="6286893" y="4581128"/>
            <a:ext cx="877395" cy="584929"/>
            <a:chOff x="8257253" y="5567363"/>
            <a:chExt cx="1371600" cy="914400"/>
          </a:xfrm>
        </p:grpSpPr>
        <p:sp>
          <p:nvSpPr>
            <p:cNvPr id="279" name="円/楕円 278"/>
            <p:cNvSpPr/>
            <p:nvPr/>
          </p:nvSpPr>
          <p:spPr>
            <a:xfrm>
              <a:off x="8257253" y="5567363"/>
              <a:ext cx="1371600" cy="914400"/>
            </a:xfrm>
            <a:prstGeom prst="ellipse">
              <a:avLst/>
            </a:prstGeom>
            <a:gradFill flip="none" rotWithShape="1">
              <a:gsLst>
                <a:gs pos="0">
                  <a:srgbClr val="FF5B5B"/>
                </a:gs>
                <a:gs pos="33000">
                  <a:srgbClr val="FFB3B3"/>
                </a:gs>
                <a:gs pos="69000">
                  <a:srgbClr val="FFF7F7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0" name="円/楕円 279"/>
            <p:cNvSpPr/>
            <p:nvPr/>
          </p:nvSpPr>
          <p:spPr bwMode="auto">
            <a:xfrm>
              <a:off x="8907052" y="5988563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</p:grpSp>
      <p:grpSp>
        <p:nvGrpSpPr>
          <p:cNvPr id="271" name="グループ化 270"/>
          <p:cNvGrpSpPr/>
          <p:nvPr/>
        </p:nvGrpSpPr>
        <p:grpSpPr>
          <a:xfrm>
            <a:off x="1396690" y="2398619"/>
            <a:ext cx="786661" cy="786661"/>
            <a:chOff x="1396690" y="2398619"/>
            <a:chExt cx="786661" cy="786661"/>
          </a:xfrm>
        </p:grpSpPr>
        <p:sp>
          <p:nvSpPr>
            <p:cNvPr id="200" name="円/楕円 199"/>
            <p:cNvSpPr/>
            <p:nvPr/>
          </p:nvSpPr>
          <p:spPr>
            <a:xfrm>
              <a:off x="1396690" y="2398619"/>
              <a:ext cx="786661" cy="786661"/>
            </a:xfrm>
            <a:prstGeom prst="ellipse">
              <a:avLst/>
            </a:prstGeom>
            <a:gradFill flip="none" rotWithShape="1">
              <a:gsLst>
                <a:gs pos="0">
                  <a:srgbClr val="FF5B5B"/>
                </a:gs>
                <a:gs pos="33000">
                  <a:srgbClr val="FFB3B3"/>
                </a:gs>
                <a:gs pos="69000">
                  <a:srgbClr val="FFF7F7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9" name="円/楕円 198"/>
            <p:cNvSpPr/>
            <p:nvPr/>
          </p:nvSpPr>
          <p:spPr bwMode="auto">
            <a:xfrm>
              <a:off x="1754020" y="2755949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Graphical example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grpSp>
        <p:nvGrpSpPr>
          <p:cNvPr id="168" name="グループ化 167"/>
          <p:cNvGrpSpPr/>
          <p:nvPr/>
        </p:nvGrpSpPr>
        <p:grpSpPr>
          <a:xfrm>
            <a:off x="387132" y="1077792"/>
            <a:ext cx="3608803" cy="2953247"/>
            <a:chOff x="179512" y="2321898"/>
            <a:chExt cx="4520574" cy="3699390"/>
          </a:xfrm>
        </p:grpSpPr>
        <p:sp>
          <p:nvSpPr>
            <p:cNvPr id="7" name="下矢印 6"/>
            <p:cNvSpPr/>
            <p:nvPr/>
          </p:nvSpPr>
          <p:spPr>
            <a:xfrm rot="3427108">
              <a:off x="1065900" y="2200956"/>
              <a:ext cx="360040" cy="1091112"/>
            </a:xfrm>
            <a:prstGeom prst="down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 flipV="1">
              <a:off x="764592" y="2821462"/>
              <a:ext cx="1684" cy="28961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656822" y="5650272"/>
              <a:ext cx="3219635" cy="16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222617" y="3306402"/>
              <a:ext cx="1050760" cy="1980167"/>
            </a:xfrm>
            <a:custGeom>
              <a:avLst/>
              <a:gdLst>
                <a:gd name="T0" fmla="*/ 0 w 624"/>
                <a:gd name="T1" fmla="*/ 0 h 1176"/>
                <a:gd name="T2" fmla="*/ 2147483647 w 624"/>
                <a:gd name="T3" fmla="*/ 2147483647 h 1176"/>
                <a:gd name="T4" fmla="*/ 2147483647 w 624"/>
                <a:gd name="T5" fmla="*/ 2147483647 h 1176"/>
                <a:gd name="T6" fmla="*/ 2147483647 w 624"/>
                <a:gd name="T7" fmla="*/ 2147483647 h 1176"/>
                <a:gd name="T8" fmla="*/ 2147483647 w 624"/>
                <a:gd name="T9" fmla="*/ 2147483647 h 1176"/>
                <a:gd name="T10" fmla="*/ 2147483647 w 624"/>
                <a:gd name="T11" fmla="*/ 2147483647 h 1176"/>
                <a:gd name="T12" fmla="*/ 2147483647 w 624"/>
                <a:gd name="T13" fmla="*/ 2147483647 h 1176"/>
                <a:gd name="T14" fmla="*/ 2147483647 w 624"/>
                <a:gd name="T15" fmla="*/ 2147483647 h 11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24" h="1176">
                  <a:moveTo>
                    <a:pt x="0" y="0"/>
                  </a:moveTo>
                  <a:lnTo>
                    <a:pt x="40" y="320"/>
                  </a:lnTo>
                  <a:lnTo>
                    <a:pt x="80" y="560"/>
                  </a:lnTo>
                  <a:lnTo>
                    <a:pt x="128" y="736"/>
                  </a:lnTo>
                  <a:lnTo>
                    <a:pt x="192" y="864"/>
                  </a:lnTo>
                  <a:lnTo>
                    <a:pt x="248" y="928"/>
                  </a:lnTo>
                  <a:lnTo>
                    <a:pt x="336" y="992"/>
                  </a:lnTo>
                  <a:lnTo>
                    <a:pt x="624" y="1176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81" name="Freeform 149"/>
            <p:cNvSpPr>
              <a:spLocks/>
            </p:cNvSpPr>
            <p:nvPr/>
          </p:nvSpPr>
          <p:spPr bwMode="auto">
            <a:xfrm>
              <a:off x="1424689" y="3831752"/>
              <a:ext cx="2222763" cy="1252759"/>
            </a:xfrm>
            <a:custGeom>
              <a:avLst/>
              <a:gdLst>
                <a:gd name="T0" fmla="*/ 2147483647 w 1320"/>
                <a:gd name="T1" fmla="*/ 0 h 744"/>
                <a:gd name="T2" fmla="*/ 2147483647 w 1320"/>
                <a:gd name="T3" fmla="*/ 2147483647 h 744"/>
                <a:gd name="T4" fmla="*/ 2147483647 w 1320"/>
                <a:gd name="T5" fmla="*/ 2147483647 h 744"/>
                <a:gd name="T6" fmla="*/ 2147483647 w 1320"/>
                <a:gd name="T7" fmla="*/ 2147483647 h 744"/>
                <a:gd name="T8" fmla="*/ 2147483647 w 1320"/>
                <a:gd name="T9" fmla="*/ 2147483647 h 744"/>
                <a:gd name="T10" fmla="*/ 2147483647 w 1320"/>
                <a:gd name="T11" fmla="*/ 2147483647 h 744"/>
                <a:gd name="T12" fmla="*/ 2147483647 w 1320"/>
                <a:gd name="T13" fmla="*/ 2147483647 h 744"/>
                <a:gd name="T14" fmla="*/ 2147483647 w 1320"/>
                <a:gd name="T15" fmla="*/ 2147483647 h 744"/>
                <a:gd name="T16" fmla="*/ 2147483647 w 1320"/>
                <a:gd name="T17" fmla="*/ 2147483647 h 744"/>
                <a:gd name="T18" fmla="*/ 0 w 1320"/>
                <a:gd name="T19" fmla="*/ 2147483647 h 7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20" h="744">
                  <a:moveTo>
                    <a:pt x="1320" y="0"/>
                  </a:moveTo>
                  <a:lnTo>
                    <a:pt x="1224" y="120"/>
                  </a:lnTo>
                  <a:lnTo>
                    <a:pt x="1080" y="272"/>
                  </a:lnTo>
                  <a:lnTo>
                    <a:pt x="904" y="432"/>
                  </a:lnTo>
                  <a:lnTo>
                    <a:pt x="816" y="496"/>
                  </a:lnTo>
                  <a:lnTo>
                    <a:pt x="720" y="552"/>
                  </a:lnTo>
                  <a:lnTo>
                    <a:pt x="632" y="584"/>
                  </a:lnTo>
                  <a:lnTo>
                    <a:pt x="480" y="632"/>
                  </a:lnTo>
                  <a:lnTo>
                    <a:pt x="272" y="688"/>
                  </a:lnTo>
                  <a:lnTo>
                    <a:pt x="0" y="744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49" name="テキスト ボックス 7"/>
            <p:cNvSpPr txBox="1">
              <a:spLocks noChangeArrowheads="1"/>
            </p:cNvSpPr>
            <p:nvPr/>
          </p:nvSpPr>
          <p:spPr bwMode="auto">
            <a:xfrm>
              <a:off x="1598885" y="3304303"/>
              <a:ext cx="1596031" cy="341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r>
                <a:rPr lang="en-US" altLang="ja-JP" sz="1400" dirty="0" smtClean="0">
                  <a:latin typeface="+mn-lt"/>
                </a:rPr>
                <a:t>Feasible region</a:t>
              </a:r>
              <a:endParaRPr lang="ja-JP" altLang="en-US" sz="1400" dirty="0">
                <a:latin typeface="+mn-lt"/>
              </a:endParaRPr>
            </a:p>
          </p:txBody>
        </p:sp>
        <p:sp>
          <p:nvSpPr>
            <p:cNvPr id="150" name="フリーフォーム 149"/>
            <p:cNvSpPr/>
            <p:nvPr/>
          </p:nvSpPr>
          <p:spPr>
            <a:xfrm>
              <a:off x="1444137" y="2883131"/>
              <a:ext cx="1643270" cy="2186609"/>
            </a:xfrm>
            <a:custGeom>
              <a:avLst/>
              <a:gdLst>
                <a:gd name="connsiteX0" fmla="*/ 0 w 1643270"/>
                <a:gd name="connsiteY0" fmla="*/ 0 h 2186609"/>
                <a:gd name="connsiteX1" fmla="*/ 463826 w 1643270"/>
                <a:gd name="connsiteY1" fmla="*/ 1046922 h 2186609"/>
                <a:gd name="connsiteX2" fmla="*/ 1643270 w 1643270"/>
                <a:gd name="connsiteY2" fmla="*/ 2186609 h 2186609"/>
                <a:gd name="connsiteX3" fmla="*/ 1643270 w 1643270"/>
                <a:gd name="connsiteY3" fmla="*/ 2186609 h 2186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3270" h="2186609">
                  <a:moveTo>
                    <a:pt x="0" y="0"/>
                  </a:moveTo>
                  <a:cubicBezTo>
                    <a:pt x="94974" y="341243"/>
                    <a:pt x="189948" y="682487"/>
                    <a:pt x="463826" y="1046922"/>
                  </a:cubicBezTo>
                  <a:cubicBezTo>
                    <a:pt x="737704" y="1411357"/>
                    <a:pt x="1643270" y="2186609"/>
                    <a:pt x="1643270" y="2186609"/>
                  </a:cubicBezTo>
                  <a:lnTo>
                    <a:pt x="1643270" y="2186609"/>
                  </a:lnTo>
                </a:path>
              </a:pathLst>
            </a:custGeom>
            <a:noFill/>
            <a:ln w="952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フリーフォーム 150"/>
            <p:cNvSpPr/>
            <p:nvPr/>
          </p:nvSpPr>
          <p:spPr>
            <a:xfrm>
              <a:off x="1183285" y="3035531"/>
              <a:ext cx="1643270" cy="2186609"/>
            </a:xfrm>
            <a:custGeom>
              <a:avLst/>
              <a:gdLst>
                <a:gd name="connsiteX0" fmla="*/ 0 w 1643270"/>
                <a:gd name="connsiteY0" fmla="*/ 0 h 2186609"/>
                <a:gd name="connsiteX1" fmla="*/ 463826 w 1643270"/>
                <a:gd name="connsiteY1" fmla="*/ 1046922 h 2186609"/>
                <a:gd name="connsiteX2" fmla="*/ 1643270 w 1643270"/>
                <a:gd name="connsiteY2" fmla="*/ 2186609 h 2186609"/>
                <a:gd name="connsiteX3" fmla="*/ 1643270 w 1643270"/>
                <a:gd name="connsiteY3" fmla="*/ 2186609 h 2186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3270" h="2186609">
                  <a:moveTo>
                    <a:pt x="0" y="0"/>
                  </a:moveTo>
                  <a:cubicBezTo>
                    <a:pt x="94974" y="341243"/>
                    <a:pt x="189948" y="682487"/>
                    <a:pt x="463826" y="1046922"/>
                  </a:cubicBezTo>
                  <a:cubicBezTo>
                    <a:pt x="737704" y="1411357"/>
                    <a:pt x="1643270" y="2186609"/>
                    <a:pt x="1643270" y="2186609"/>
                  </a:cubicBezTo>
                  <a:lnTo>
                    <a:pt x="1643270" y="2186609"/>
                  </a:lnTo>
                </a:path>
              </a:pathLst>
            </a:custGeom>
            <a:noFill/>
            <a:ln w="952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フリーフォーム 151"/>
            <p:cNvSpPr/>
            <p:nvPr/>
          </p:nvSpPr>
          <p:spPr>
            <a:xfrm>
              <a:off x="980175" y="3343644"/>
              <a:ext cx="1643270" cy="2186609"/>
            </a:xfrm>
            <a:custGeom>
              <a:avLst/>
              <a:gdLst>
                <a:gd name="connsiteX0" fmla="*/ 0 w 1643270"/>
                <a:gd name="connsiteY0" fmla="*/ 0 h 2186609"/>
                <a:gd name="connsiteX1" fmla="*/ 463826 w 1643270"/>
                <a:gd name="connsiteY1" fmla="*/ 1046922 h 2186609"/>
                <a:gd name="connsiteX2" fmla="*/ 1643270 w 1643270"/>
                <a:gd name="connsiteY2" fmla="*/ 2186609 h 2186609"/>
                <a:gd name="connsiteX3" fmla="*/ 1643270 w 1643270"/>
                <a:gd name="connsiteY3" fmla="*/ 2186609 h 2186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3270" h="2186609">
                  <a:moveTo>
                    <a:pt x="0" y="0"/>
                  </a:moveTo>
                  <a:cubicBezTo>
                    <a:pt x="94974" y="341243"/>
                    <a:pt x="189948" y="682487"/>
                    <a:pt x="463826" y="1046922"/>
                  </a:cubicBezTo>
                  <a:cubicBezTo>
                    <a:pt x="737704" y="1411357"/>
                    <a:pt x="1643270" y="2186609"/>
                    <a:pt x="1643270" y="2186609"/>
                  </a:cubicBezTo>
                  <a:lnTo>
                    <a:pt x="1643270" y="2186609"/>
                  </a:lnTo>
                </a:path>
              </a:pathLst>
            </a:custGeom>
            <a:noFill/>
            <a:ln w="952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3" name="フリーフォーム 152"/>
            <p:cNvSpPr/>
            <p:nvPr/>
          </p:nvSpPr>
          <p:spPr>
            <a:xfrm>
              <a:off x="719323" y="3496044"/>
              <a:ext cx="1643270" cy="2186609"/>
            </a:xfrm>
            <a:custGeom>
              <a:avLst/>
              <a:gdLst>
                <a:gd name="connsiteX0" fmla="*/ 0 w 1643270"/>
                <a:gd name="connsiteY0" fmla="*/ 0 h 2186609"/>
                <a:gd name="connsiteX1" fmla="*/ 463826 w 1643270"/>
                <a:gd name="connsiteY1" fmla="*/ 1046922 h 2186609"/>
                <a:gd name="connsiteX2" fmla="*/ 1643270 w 1643270"/>
                <a:gd name="connsiteY2" fmla="*/ 2186609 h 2186609"/>
                <a:gd name="connsiteX3" fmla="*/ 1643270 w 1643270"/>
                <a:gd name="connsiteY3" fmla="*/ 2186609 h 2186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3270" h="2186609">
                  <a:moveTo>
                    <a:pt x="0" y="0"/>
                  </a:moveTo>
                  <a:cubicBezTo>
                    <a:pt x="94974" y="341243"/>
                    <a:pt x="189948" y="682487"/>
                    <a:pt x="463826" y="1046922"/>
                  </a:cubicBezTo>
                  <a:cubicBezTo>
                    <a:pt x="737704" y="1411357"/>
                    <a:pt x="1643270" y="2186609"/>
                    <a:pt x="1643270" y="2186609"/>
                  </a:cubicBezTo>
                  <a:lnTo>
                    <a:pt x="1643270" y="2186609"/>
                  </a:lnTo>
                </a:path>
              </a:pathLst>
            </a:custGeom>
            <a:noFill/>
            <a:ln w="952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4" name="フリーフォーム 153"/>
            <p:cNvSpPr/>
            <p:nvPr/>
          </p:nvSpPr>
          <p:spPr>
            <a:xfrm>
              <a:off x="1988287" y="2551556"/>
              <a:ext cx="1643270" cy="2186609"/>
            </a:xfrm>
            <a:custGeom>
              <a:avLst/>
              <a:gdLst>
                <a:gd name="connsiteX0" fmla="*/ 0 w 1643270"/>
                <a:gd name="connsiteY0" fmla="*/ 0 h 2186609"/>
                <a:gd name="connsiteX1" fmla="*/ 463826 w 1643270"/>
                <a:gd name="connsiteY1" fmla="*/ 1046922 h 2186609"/>
                <a:gd name="connsiteX2" fmla="*/ 1643270 w 1643270"/>
                <a:gd name="connsiteY2" fmla="*/ 2186609 h 2186609"/>
                <a:gd name="connsiteX3" fmla="*/ 1643270 w 1643270"/>
                <a:gd name="connsiteY3" fmla="*/ 2186609 h 2186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3270" h="2186609">
                  <a:moveTo>
                    <a:pt x="0" y="0"/>
                  </a:moveTo>
                  <a:cubicBezTo>
                    <a:pt x="94974" y="341243"/>
                    <a:pt x="189948" y="682487"/>
                    <a:pt x="463826" y="1046922"/>
                  </a:cubicBezTo>
                  <a:cubicBezTo>
                    <a:pt x="737704" y="1411357"/>
                    <a:pt x="1643270" y="2186609"/>
                    <a:pt x="1643270" y="2186609"/>
                  </a:cubicBezTo>
                  <a:lnTo>
                    <a:pt x="1643270" y="2186609"/>
                  </a:lnTo>
                </a:path>
              </a:pathLst>
            </a:custGeom>
            <a:noFill/>
            <a:ln w="952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5" name="フリーフォーム 154"/>
            <p:cNvSpPr/>
            <p:nvPr/>
          </p:nvSpPr>
          <p:spPr>
            <a:xfrm>
              <a:off x="1727435" y="2703956"/>
              <a:ext cx="1643270" cy="2186609"/>
            </a:xfrm>
            <a:custGeom>
              <a:avLst/>
              <a:gdLst>
                <a:gd name="connsiteX0" fmla="*/ 0 w 1643270"/>
                <a:gd name="connsiteY0" fmla="*/ 0 h 2186609"/>
                <a:gd name="connsiteX1" fmla="*/ 463826 w 1643270"/>
                <a:gd name="connsiteY1" fmla="*/ 1046922 h 2186609"/>
                <a:gd name="connsiteX2" fmla="*/ 1643270 w 1643270"/>
                <a:gd name="connsiteY2" fmla="*/ 2186609 h 2186609"/>
                <a:gd name="connsiteX3" fmla="*/ 1643270 w 1643270"/>
                <a:gd name="connsiteY3" fmla="*/ 2186609 h 2186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3270" h="2186609">
                  <a:moveTo>
                    <a:pt x="0" y="0"/>
                  </a:moveTo>
                  <a:cubicBezTo>
                    <a:pt x="94974" y="341243"/>
                    <a:pt x="189948" y="682487"/>
                    <a:pt x="463826" y="1046922"/>
                  </a:cubicBezTo>
                  <a:cubicBezTo>
                    <a:pt x="737704" y="1411357"/>
                    <a:pt x="1643270" y="2186609"/>
                    <a:pt x="1643270" y="2186609"/>
                  </a:cubicBezTo>
                  <a:lnTo>
                    <a:pt x="1643270" y="2186609"/>
                  </a:lnTo>
                </a:path>
              </a:pathLst>
            </a:custGeom>
            <a:noFill/>
            <a:ln w="952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6" name="テキスト ボックス 155"/>
                <p:cNvSpPr txBox="1"/>
                <p:nvPr/>
              </p:nvSpPr>
              <p:spPr>
                <a:xfrm>
                  <a:off x="179512" y="2684379"/>
                  <a:ext cx="47731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156" name="テキスト ボックス 1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9512" y="2684379"/>
                  <a:ext cx="477310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2449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7" name="テキスト ボックス 156"/>
                <p:cNvSpPr txBox="1"/>
                <p:nvPr/>
              </p:nvSpPr>
              <p:spPr>
                <a:xfrm>
                  <a:off x="3554244" y="5651956"/>
                  <a:ext cx="4719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157" name="テキスト ボックス 1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54244" y="5651956"/>
                  <a:ext cx="471988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2708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8" name="テキスト ボックス 157"/>
                <p:cNvSpPr txBox="1"/>
                <p:nvPr/>
              </p:nvSpPr>
              <p:spPr>
                <a:xfrm>
                  <a:off x="3494934" y="3444763"/>
                  <a:ext cx="72891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𝑔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kumimoji="1" lang="en-US" altLang="ja-JP" b="0" i="1" smtClean="0">
                            <a:latin typeface="Cambria Math"/>
                          </a:rPr>
                          <m:t>=0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158" name="テキスト ボックス 1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934" y="3444763"/>
                  <a:ext cx="728917" cy="27699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14737" r="-27368" b="-5833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9" name="テキスト ボックス 158"/>
                <p:cNvSpPr txBox="1"/>
                <p:nvPr/>
              </p:nvSpPr>
              <p:spPr>
                <a:xfrm>
                  <a:off x="2408384" y="5273237"/>
                  <a:ext cx="7342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𝑔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kumimoji="1" lang="en-US" altLang="ja-JP" b="0" i="1" smtClean="0">
                            <a:latin typeface="Cambria Math"/>
                          </a:rPr>
                          <m:t>=0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159" name="テキスト ボックス 1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8384" y="5273237"/>
                  <a:ext cx="734240" cy="27699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13402" r="-26804" b="-5675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0" name="テキスト ボックス 159"/>
                <p:cNvSpPr txBox="1"/>
                <p:nvPr/>
              </p:nvSpPr>
              <p:spPr>
                <a:xfrm>
                  <a:off x="766276" y="2321898"/>
                  <a:ext cx="5221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b="1" i="1" smtClean="0">
                                <a:latin typeface="Cambria Math"/>
                              </a:rPr>
                              <m:t>𝒙</m:t>
                            </m:r>
                          </m:e>
                        </m:d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160" name="テキスト ボックス 1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6276" y="2321898"/>
                  <a:ext cx="522132" cy="27699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24638" r="-5797" b="-69444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2" name="テキスト ボックス 161"/>
            <p:cNvSpPr txBox="1"/>
            <p:nvPr/>
          </p:nvSpPr>
          <p:spPr>
            <a:xfrm>
              <a:off x="3233793" y="4888564"/>
              <a:ext cx="1466293" cy="630823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 algn="ctr"/>
              <a:r>
                <a:rPr lang="en-US" altLang="ja-JP" sz="1400" dirty="0" smtClean="0"/>
                <a:t>Deterministic optimum</a:t>
              </a:r>
              <a:endParaRPr kumimoji="1" lang="ja-JP" altLang="en-US" sz="1400" dirty="0"/>
            </a:p>
          </p:txBody>
        </p:sp>
        <p:cxnSp>
          <p:nvCxnSpPr>
            <p:cNvPr id="163" name="直線矢印コネクタ 162"/>
            <p:cNvCxnSpPr>
              <a:stCxn id="162" idx="1"/>
              <a:endCxn id="166" idx="6"/>
            </p:cNvCxnSpPr>
            <p:nvPr/>
          </p:nvCxnSpPr>
          <p:spPr>
            <a:xfrm flipH="1" flipV="1">
              <a:off x="1887361" y="4982912"/>
              <a:ext cx="1346432" cy="221063"/>
            </a:xfrm>
            <a:prstGeom prst="straightConnector1">
              <a:avLst/>
            </a:prstGeom>
            <a:ln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円/楕円 165"/>
            <p:cNvSpPr/>
            <p:nvPr/>
          </p:nvSpPr>
          <p:spPr bwMode="auto">
            <a:xfrm>
              <a:off x="1767440" y="4922952"/>
              <a:ext cx="119921" cy="119921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7" name="テキスト ボックス 166"/>
                <p:cNvSpPr txBox="1"/>
                <p:nvPr/>
              </p:nvSpPr>
              <p:spPr>
                <a:xfrm>
                  <a:off x="1598885" y="5119404"/>
                  <a:ext cx="28847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kumimoji="1" lang="en-US" altLang="ja-JP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kumimoji="1" lang="en-US" altLang="ja-JP" b="1" i="1" smtClean="0"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167" name="テキスト ボックス 1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8885" y="5119404"/>
                  <a:ext cx="288476" cy="27699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21053" r="-18421" b="-27778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8" name="テキスト ボックス 187"/>
          <p:cNvSpPr txBox="1"/>
          <p:nvPr/>
        </p:nvSpPr>
        <p:spPr>
          <a:xfrm>
            <a:off x="3155611" y="2418347"/>
            <a:ext cx="775904" cy="34970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36000" tIns="36000" rIns="72000" bIns="36000" rtlCol="0" anchor="ctr" anchorCtr="0">
            <a:spAutoFit/>
          </a:bodyPr>
          <a:lstStyle/>
          <a:p>
            <a:r>
              <a:rPr lang="en-US" altLang="ja-JP" dirty="0" smtClean="0"/>
              <a:t>RBDO</a:t>
            </a:r>
            <a:endParaRPr kumimoji="1" lang="ja-JP" altLang="en-US" dirty="0"/>
          </a:p>
        </p:txBody>
      </p:sp>
      <p:cxnSp>
        <p:nvCxnSpPr>
          <p:cNvPr id="189" name="直線矢印コネクタ 188"/>
          <p:cNvCxnSpPr>
            <a:stCxn id="188" idx="1"/>
            <a:endCxn id="199" idx="7"/>
          </p:cNvCxnSpPr>
          <p:nvPr/>
        </p:nvCxnSpPr>
        <p:spPr>
          <a:xfrm flipH="1">
            <a:off x="1815476" y="2593198"/>
            <a:ext cx="1340135" cy="1732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3" name="グループ化 222"/>
          <p:cNvGrpSpPr/>
          <p:nvPr/>
        </p:nvGrpSpPr>
        <p:grpSpPr>
          <a:xfrm>
            <a:off x="4987580" y="1509981"/>
            <a:ext cx="438697" cy="584929"/>
            <a:chOff x="4988023" y="5479884"/>
            <a:chExt cx="685800" cy="914400"/>
          </a:xfrm>
        </p:grpSpPr>
        <p:sp>
          <p:nvSpPr>
            <p:cNvPr id="213" name="円/楕円 212"/>
            <p:cNvSpPr/>
            <p:nvPr/>
          </p:nvSpPr>
          <p:spPr>
            <a:xfrm>
              <a:off x="4988023" y="5479884"/>
              <a:ext cx="685800" cy="914400"/>
            </a:xfrm>
            <a:prstGeom prst="ellipse">
              <a:avLst/>
            </a:prstGeom>
            <a:gradFill flip="none" rotWithShape="1">
              <a:gsLst>
                <a:gs pos="0">
                  <a:srgbClr val="FF5B5B"/>
                </a:gs>
                <a:gs pos="33000">
                  <a:srgbClr val="FFB3B3"/>
                </a:gs>
                <a:gs pos="69000">
                  <a:srgbClr val="FFF7F7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8" name="円/楕円 217"/>
            <p:cNvSpPr/>
            <p:nvPr/>
          </p:nvSpPr>
          <p:spPr bwMode="auto">
            <a:xfrm>
              <a:off x="5294923" y="5901084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</p:grpSp>
      <p:grpSp>
        <p:nvGrpSpPr>
          <p:cNvPr id="222" name="グループ化 221"/>
          <p:cNvGrpSpPr/>
          <p:nvPr/>
        </p:nvGrpSpPr>
        <p:grpSpPr>
          <a:xfrm>
            <a:off x="4569802" y="1517898"/>
            <a:ext cx="292465" cy="584929"/>
            <a:chOff x="5986411" y="4565484"/>
            <a:chExt cx="457200" cy="914400"/>
          </a:xfrm>
        </p:grpSpPr>
        <p:sp>
          <p:nvSpPr>
            <p:cNvPr id="212" name="円/楕円 211"/>
            <p:cNvSpPr/>
            <p:nvPr/>
          </p:nvSpPr>
          <p:spPr>
            <a:xfrm>
              <a:off x="5986411" y="4565484"/>
              <a:ext cx="457200" cy="914400"/>
            </a:xfrm>
            <a:prstGeom prst="ellipse">
              <a:avLst/>
            </a:prstGeom>
            <a:gradFill flip="none" rotWithShape="1">
              <a:gsLst>
                <a:gs pos="0">
                  <a:srgbClr val="FF5B5B"/>
                </a:gs>
                <a:gs pos="33000">
                  <a:srgbClr val="FFB3B3"/>
                </a:gs>
                <a:gs pos="69000">
                  <a:srgbClr val="FFF7F7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1" name="円/楕円 210"/>
            <p:cNvSpPr/>
            <p:nvPr/>
          </p:nvSpPr>
          <p:spPr bwMode="auto">
            <a:xfrm>
              <a:off x="6179011" y="4986684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</p:grpSp>
      <p:grpSp>
        <p:nvGrpSpPr>
          <p:cNvPr id="224" name="グループ化 223"/>
          <p:cNvGrpSpPr/>
          <p:nvPr/>
        </p:nvGrpSpPr>
        <p:grpSpPr>
          <a:xfrm>
            <a:off x="5529474" y="1548992"/>
            <a:ext cx="584930" cy="584929"/>
            <a:chOff x="6054030" y="5567363"/>
            <a:chExt cx="914400" cy="914400"/>
          </a:xfrm>
        </p:grpSpPr>
        <p:sp>
          <p:nvSpPr>
            <p:cNvPr id="214" name="円/楕円 213"/>
            <p:cNvSpPr/>
            <p:nvPr/>
          </p:nvSpPr>
          <p:spPr>
            <a:xfrm>
              <a:off x="6054030" y="5567363"/>
              <a:ext cx="914400" cy="914400"/>
            </a:xfrm>
            <a:prstGeom prst="ellipse">
              <a:avLst/>
            </a:prstGeom>
            <a:gradFill flip="none" rotWithShape="1">
              <a:gsLst>
                <a:gs pos="0">
                  <a:srgbClr val="FF5B5B"/>
                </a:gs>
                <a:gs pos="33000">
                  <a:srgbClr val="FFB3B3"/>
                </a:gs>
                <a:gs pos="69000">
                  <a:srgbClr val="FFF7F7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9" name="円/楕円 218"/>
            <p:cNvSpPr/>
            <p:nvPr/>
          </p:nvSpPr>
          <p:spPr bwMode="auto">
            <a:xfrm>
              <a:off x="6475230" y="5988563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</p:grpSp>
      <p:grpSp>
        <p:nvGrpSpPr>
          <p:cNvPr id="225" name="グループ化 224"/>
          <p:cNvGrpSpPr/>
          <p:nvPr/>
        </p:nvGrpSpPr>
        <p:grpSpPr>
          <a:xfrm>
            <a:off x="6137433" y="1517898"/>
            <a:ext cx="731162" cy="584929"/>
            <a:chOff x="7175491" y="5567363"/>
            <a:chExt cx="1143000" cy="914400"/>
          </a:xfrm>
        </p:grpSpPr>
        <p:sp>
          <p:nvSpPr>
            <p:cNvPr id="216" name="円/楕円 215"/>
            <p:cNvSpPr/>
            <p:nvPr/>
          </p:nvSpPr>
          <p:spPr>
            <a:xfrm>
              <a:off x="7175491" y="5567363"/>
              <a:ext cx="1143000" cy="914400"/>
            </a:xfrm>
            <a:prstGeom prst="ellipse">
              <a:avLst/>
            </a:prstGeom>
            <a:gradFill flip="none" rotWithShape="1">
              <a:gsLst>
                <a:gs pos="0">
                  <a:srgbClr val="FF5B5B"/>
                </a:gs>
                <a:gs pos="33000">
                  <a:srgbClr val="FFB3B3"/>
                </a:gs>
                <a:gs pos="69000">
                  <a:srgbClr val="FFF7F7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0" name="円/楕円 219"/>
            <p:cNvSpPr/>
            <p:nvPr/>
          </p:nvSpPr>
          <p:spPr bwMode="auto">
            <a:xfrm>
              <a:off x="7710991" y="5988563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</p:grpSp>
      <p:grpSp>
        <p:nvGrpSpPr>
          <p:cNvPr id="226" name="グループ化 225"/>
          <p:cNvGrpSpPr/>
          <p:nvPr/>
        </p:nvGrpSpPr>
        <p:grpSpPr>
          <a:xfrm>
            <a:off x="6868595" y="1533010"/>
            <a:ext cx="877395" cy="584929"/>
            <a:chOff x="8257252" y="5567363"/>
            <a:chExt cx="1371600" cy="914400"/>
          </a:xfrm>
        </p:grpSpPr>
        <p:sp>
          <p:nvSpPr>
            <p:cNvPr id="215" name="円/楕円 214"/>
            <p:cNvSpPr/>
            <p:nvPr/>
          </p:nvSpPr>
          <p:spPr>
            <a:xfrm>
              <a:off x="8257252" y="5567363"/>
              <a:ext cx="1371600" cy="914400"/>
            </a:xfrm>
            <a:prstGeom prst="ellipse">
              <a:avLst/>
            </a:prstGeom>
            <a:gradFill flip="none" rotWithShape="1">
              <a:gsLst>
                <a:gs pos="0">
                  <a:srgbClr val="FF5B5B"/>
                </a:gs>
                <a:gs pos="33000">
                  <a:srgbClr val="FFB3B3"/>
                </a:gs>
                <a:gs pos="69000">
                  <a:srgbClr val="FFF7F7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1" name="円/楕円 220"/>
            <p:cNvSpPr/>
            <p:nvPr/>
          </p:nvSpPr>
          <p:spPr bwMode="auto">
            <a:xfrm>
              <a:off x="8907052" y="5988563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</p:grpSp>
      <p:sp>
        <p:nvSpPr>
          <p:cNvPr id="229" name="テキスト ボックス 228"/>
          <p:cNvSpPr txBox="1"/>
          <p:nvPr/>
        </p:nvSpPr>
        <p:spPr>
          <a:xfrm>
            <a:off x="5054530" y="1133409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E</a:t>
            </a:r>
            <a:r>
              <a:rPr kumimoji="1" lang="en-US" altLang="ja-JP" dirty="0" smtClean="0"/>
              <a:t>pistemic uncertainty</a:t>
            </a:r>
            <a:endParaRPr kumimoji="1" lang="ja-JP" altLang="en-US" dirty="0"/>
          </a:p>
        </p:txBody>
      </p:sp>
      <p:grpSp>
        <p:nvGrpSpPr>
          <p:cNvPr id="269" name="グループ化 268"/>
          <p:cNvGrpSpPr/>
          <p:nvPr/>
        </p:nvGrpSpPr>
        <p:grpSpPr>
          <a:xfrm>
            <a:off x="4355976" y="3429000"/>
            <a:ext cx="3642312" cy="3005203"/>
            <a:chOff x="4130717" y="4162355"/>
            <a:chExt cx="3642312" cy="3005203"/>
          </a:xfrm>
        </p:grpSpPr>
        <p:sp>
          <p:nvSpPr>
            <p:cNvPr id="249" name="Line 5"/>
            <p:cNvSpPr>
              <a:spLocks noChangeShapeType="1"/>
            </p:cNvSpPr>
            <p:nvPr/>
          </p:nvSpPr>
          <p:spPr bwMode="auto">
            <a:xfrm flipV="1">
              <a:off x="4657637" y="4285811"/>
              <a:ext cx="1517" cy="26082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250" name="Line 7"/>
            <p:cNvSpPr>
              <a:spLocks noChangeShapeType="1"/>
            </p:cNvSpPr>
            <p:nvPr/>
          </p:nvSpPr>
          <p:spPr bwMode="auto">
            <a:xfrm>
              <a:off x="4560580" y="6833423"/>
              <a:ext cx="2899587" cy="15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251" name="Freeform 11"/>
            <p:cNvSpPr>
              <a:spLocks/>
            </p:cNvSpPr>
            <p:nvPr/>
          </p:nvSpPr>
          <p:spPr bwMode="auto">
            <a:xfrm>
              <a:off x="5070132" y="4722546"/>
              <a:ext cx="946309" cy="1783328"/>
            </a:xfrm>
            <a:custGeom>
              <a:avLst/>
              <a:gdLst>
                <a:gd name="T0" fmla="*/ 0 w 624"/>
                <a:gd name="T1" fmla="*/ 0 h 1176"/>
                <a:gd name="T2" fmla="*/ 2147483647 w 624"/>
                <a:gd name="T3" fmla="*/ 2147483647 h 1176"/>
                <a:gd name="T4" fmla="*/ 2147483647 w 624"/>
                <a:gd name="T5" fmla="*/ 2147483647 h 1176"/>
                <a:gd name="T6" fmla="*/ 2147483647 w 624"/>
                <a:gd name="T7" fmla="*/ 2147483647 h 1176"/>
                <a:gd name="T8" fmla="*/ 2147483647 w 624"/>
                <a:gd name="T9" fmla="*/ 2147483647 h 1176"/>
                <a:gd name="T10" fmla="*/ 2147483647 w 624"/>
                <a:gd name="T11" fmla="*/ 2147483647 h 1176"/>
                <a:gd name="T12" fmla="*/ 2147483647 w 624"/>
                <a:gd name="T13" fmla="*/ 2147483647 h 1176"/>
                <a:gd name="T14" fmla="*/ 2147483647 w 624"/>
                <a:gd name="T15" fmla="*/ 2147483647 h 11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24" h="1176">
                  <a:moveTo>
                    <a:pt x="0" y="0"/>
                  </a:moveTo>
                  <a:lnTo>
                    <a:pt x="40" y="320"/>
                  </a:lnTo>
                  <a:lnTo>
                    <a:pt x="80" y="560"/>
                  </a:lnTo>
                  <a:lnTo>
                    <a:pt x="128" y="736"/>
                  </a:lnTo>
                  <a:lnTo>
                    <a:pt x="192" y="864"/>
                  </a:lnTo>
                  <a:lnTo>
                    <a:pt x="248" y="928"/>
                  </a:lnTo>
                  <a:lnTo>
                    <a:pt x="336" y="992"/>
                  </a:lnTo>
                  <a:lnTo>
                    <a:pt x="624" y="1176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252" name="Freeform 149"/>
            <p:cNvSpPr>
              <a:spLocks/>
            </p:cNvSpPr>
            <p:nvPr/>
          </p:nvSpPr>
          <p:spPr bwMode="auto">
            <a:xfrm>
              <a:off x="5252117" y="5195673"/>
              <a:ext cx="2001809" cy="1128228"/>
            </a:xfrm>
            <a:custGeom>
              <a:avLst/>
              <a:gdLst>
                <a:gd name="T0" fmla="*/ 2147483647 w 1320"/>
                <a:gd name="T1" fmla="*/ 0 h 744"/>
                <a:gd name="T2" fmla="*/ 2147483647 w 1320"/>
                <a:gd name="T3" fmla="*/ 2147483647 h 744"/>
                <a:gd name="T4" fmla="*/ 2147483647 w 1320"/>
                <a:gd name="T5" fmla="*/ 2147483647 h 744"/>
                <a:gd name="T6" fmla="*/ 2147483647 w 1320"/>
                <a:gd name="T7" fmla="*/ 2147483647 h 744"/>
                <a:gd name="T8" fmla="*/ 2147483647 w 1320"/>
                <a:gd name="T9" fmla="*/ 2147483647 h 744"/>
                <a:gd name="T10" fmla="*/ 2147483647 w 1320"/>
                <a:gd name="T11" fmla="*/ 2147483647 h 744"/>
                <a:gd name="T12" fmla="*/ 2147483647 w 1320"/>
                <a:gd name="T13" fmla="*/ 2147483647 h 744"/>
                <a:gd name="T14" fmla="*/ 2147483647 w 1320"/>
                <a:gd name="T15" fmla="*/ 2147483647 h 744"/>
                <a:gd name="T16" fmla="*/ 2147483647 w 1320"/>
                <a:gd name="T17" fmla="*/ 2147483647 h 744"/>
                <a:gd name="T18" fmla="*/ 0 w 1320"/>
                <a:gd name="T19" fmla="*/ 2147483647 h 7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20" h="744">
                  <a:moveTo>
                    <a:pt x="1320" y="0"/>
                  </a:moveTo>
                  <a:lnTo>
                    <a:pt x="1224" y="120"/>
                  </a:lnTo>
                  <a:lnTo>
                    <a:pt x="1080" y="272"/>
                  </a:lnTo>
                  <a:lnTo>
                    <a:pt x="904" y="432"/>
                  </a:lnTo>
                  <a:lnTo>
                    <a:pt x="816" y="496"/>
                  </a:lnTo>
                  <a:lnTo>
                    <a:pt x="720" y="552"/>
                  </a:lnTo>
                  <a:lnTo>
                    <a:pt x="632" y="584"/>
                  </a:lnTo>
                  <a:lnTo>
                    <a:pt x="480" y="632"/>
                  </a:lnTo>
                  <a:lnTo>
                    <a:pt x="272" y="688"/>
                  </a:lnTo>
                  <a:lnTo>
                    <a:pt x="0" y="744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0" name="テキスト ボックス 259"/>
                <p:cNvSpPr txBox="1"/>
                <p:nvPr/>
              </p:nvSpPr>
              <p:spPr>
                <a:xfrm>
                  <a:off x="4130717" y="4162355"/>
                  <a:ext cx="429863" cy="3326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260" name="テキスト ボックス 2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30717" y="4162355"/>
                  <a:ext cx="429863" cy="332619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1111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1" name="テキスト ボックス 260"/>
                <p:cNvSpPr txBox="1"/>
                <p:nvPr/>
              </p:nvSpPr>
              <p:spPr>
                <a:xfrm>
                  <a:off x="7169984" y="6834939"/>
                  <a:ext cx="425070" cy="3326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261" name="テキスト ボックス 2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9984" y="6834939"/>
                  <a:ext cx="425070" cy="332619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296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2" name="テキスト ボックス 261"/>
                <p:cNvSpPr txBox="1"/>
                <p:nvPr/>
              </p:nvSpPr>
              <p:spPr>
                <a:xfrm>
                  <a:off x="7116570" y="4847153"/>
                  <a:ext cx="656459" cy="24946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𝑔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kumimoji="1" lang="en-US" altLang="ja-JP" b="0" i="1" smtClean="0">
                            <a:latin typeface="Cambria Math"/>
                          </a:rPr>
                          <m:t>=0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262" name="テキスト ボックス 2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16570" y="4847153"/>
                  <a:ext cx="656459" cy="249464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l="-12037" r="-12963" b="-39024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3" name="テキスト ボックス 262"/>
                <p:cNvSpPr txBox="1"/>
                <p:nvPr/>
              </p:nvSpPr>
              <p:spPr>
                <a:xfrm>
                  <a:off x="6138028" y="6493867"/>
                  <a:ext cx="661253" cy="24946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𝑔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kumimoji="1" lang="en-US" altLang="ja-JP" b="0" i="1" smtClean="0">
                            <a:latin typeface="Cambria Math"/>
                          </a:rPr>
                          <m:t>=0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263" name="テキスト ボックス 2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38028" y="6493867"/>
                  <a:ext cx="661253" cy="249464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12963" r="-12963" b="-39024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92" name="フリーフォーム 291"/>
          <p:cNvSpPr/>
          <p:nvPr/>
        </p:nvSpPr>
        <p:spPr>
          <a:xfrm>
            <a:off x="5780598" y="4834976"/>
            <a:ext cx="944992" cy="407474"/>
          </a:xfrm>
          <a:custGeom>
            <a:avLst/>
            <a:gdLst>
              <a:gd name="connsiteX0" fmla="*/ 0 w 890546"/>
              <a:gd name="connsiteY0" fmla="*/ 254442 h 272961"/>
              <a:gd name="connsiteX1" fmla="*/ 461176 w 890546"/>
              <a:gd name="connsiteY1" fmla="*/ 246491 h 272961"/>
              <a:gd name="connsiteX2" fmla="*/ 890546 w 890546"/>
              <a:gd name="connsiteY2" fmla="*/ 0 h 272961"/>
              <a:gd name="connsiteX0" fmla="*/ 0 w 890546"/>
              <a:gd name="connsiteY0" fmla="*/ 302562 h 308244"/>
              <a:gd name="connsiteX1" fmla="*/ 461176 w 890546"/>
              <a:gd name="connsiteY1" fmla="*/ 246491 h 308244"/>
              <a:gd name="connsiteX2" fmla="*/ 890546 w 890546"/>
              <a:gd name="connsiteY2" fmla="*/ 0 h 308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0546" h="308244">
                <a:moveTo>
                  <a:pt x="0" y="302562"/>
                </a:moveTo>
                <a:cubicBezTo>
                  <a:pt x="156376" y="319790"/>
                  <a:pt x="312752" y="296918"/>
                  <a:pt x="461176" y="246491"/>
                </a:cubicBezTo>
                <a:cubicBezTo>
                  <a:pt x="609600" y="196064"/>
                  <a:pt x="750073" y="102042"/>
                  <a:pt x="890546" y="0"/>
                </a:cubicBezTo>
              </a:path>
            </a:pathLst>
          </a:cu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3" name="テキスト ボックス 292"/>
          <p:cNvSpPr txBox="1"/>
          <p:nvPr/>
        </p:nvSpPr>
        <p:spPr>
          <a:xfrm>
            <a:off x="5493729" y="3732410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Confidence </a:t>
            </a:r>
            <a:r>
              <a:rPr lang="en-US" altLang="ja-JP" dirty="0" smtClean="0"/>
              <a:t>interval</a:t>
            </a:r>
            <a:r>
              <a:rPr kumimoji="1" lang="en-US" altLang="ja-JP" dirty="0" smtClean="0"/>
              <a:t> of RBDO</a:t>
            </a:r>
            <a:endParaRPr kumimoji="1" lang="ja-JP" altLang="en-US" dirty="0"/>
          </a:p>
        </p:txBody>
      </p:sp>
      <p:sp>
        <p:nvSpPr>
          <p:cNvPr id="294" name="テキスト ボックス 293"/>
          <p:cNvSpPr txBox="1"/>
          <p:nvPr/>
        </p:nvSpPr>
        <p:spPr>
          <a:xfrm>
            <a:off x="665628" y="4347604"/>
            <a:ext cx="39041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If variation of input variable 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has epistemic uncertainty, the optimum result also has uncertainty.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 smtClean="0"/>
              <a:t>Likelihood of </a:t>
            </a:r>
            <a:r>
              <a:rPr lang="en-US" altLang="ja-JP" dirty="0"/>
              <a:t>R</a:t>
            </a:r>
            <a:r>
              <a:rPr lang="en-US" altLang="ja-JP" dirty="0" smtClean="0"/>
              <a:t>BDO will be described by using “confidence interval” or some statistical index. </a:t>
            </a:r>
            <a:endParaRPr kumimoji="1"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4575333" y="2134872"/>
            <a:ext cx="3124200" cy="934089"/>
            <a:chOff x="4575333" y="2134872"/>
            <a:chExt cx="3124200" cy="934089"/>
          </a:xfrm>
        </p:grpSpPr>
        <p:grpSp>
          <p:nvGrpSpPr>
            <p:cNvPr id="242" name="グループ化 241"/>
            <p:cNvGrpSpPr/>
            <p:nvPr/>
          </p:nvGrpSpPr>
          <p:grpSpPr>
            <a:xfrm>
              <a:off x="4575333" y="2577528"/>
              <a:ext cx="3124200" cy="479677"/>
              <a:chOff x="5076056" y="4391000"/>
              <a:chExt cx="3124200" cy="858416"/>
            </a:xfrm>
          </p:grpSpPr>
          <p:sp>
            <p:nvSpPr>
              <p:cNvPr id="244" name="Freeform 18"/>
              <p:cNvSpPr>
                <a:spLocks/>
              </p:cNvSpPr>
              <p:nvPr/>
            </p:nvSpPr>
            <p:spPr bwMode="auto">
              <a:xfrm>
                <a:off x="5380856" y="4391000"/>
                <a:ext cx="2438400" cy="838200"/>
              </a:xfrm>
              <a:custGeom>
                <a:avLst/>
                <a:gdLst>
                  <a:gd name="T0" fmla="*/ 0 w 1509"/>
                  <a:gd name="T1" fmla="*/ 528 h 613"/>
                  <a:gd name="T2" fmla="*/ 241 w 1509"/>
                  <a:gd name="T3" fmla="*/ 497 h 613"/>
                  <a:gd name="T4" fmla="*/ 437 w 1509"/>
                  <a:gd name="T5" fmla="*/ 355 h 613"/>
                  <a:gd name="T6" fmla="*/ 632 w 1509"/>
                  <a:gd name="T7" fmla="*/ 84 h 613"/>
                  <a:gd name="T8" fmla="*/ 779 w 1509"/>
                  <a:gd name="T9" fmla="*/ 1 h 613"/>
                  <a:gd name="T10" fmla="*/ 892 w 1509"/>
                  <a:gd name="T11" fmla="*/ 76 h 613"/>
                  <a:gd name="T12" fmla="*/ 1084 w 1509"/>
                  <a:gd name="T13" fmla="*/ 350 h 613"/>
                  <a:gd name="T14" fmla="*/ 1267 w 1509"/>
                  <a:gd name="T15" fmla="*/ 497 h 613"/>
                  <a:gd name="T16" fmla="*/ 1536 w 1509"/>
                  <a:gd name="T17" fmla="*/ 525 h 61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09" h="613">
                    <a:moveTo>
                      <a:pt x="0" y="613"/>
                    </a:moveTo>
                    <a:cubicBezTo>
                      <a:pt x="39" y="607"/>
                      <a:pt x="166" y="610"/>
                      <a:pt x="237" y="577"/>
                    </a:cubicBezTo>
                    <a:cubicBezTo>
                      <a:pt x="308" y="544"/>
                      <a:pt x="365" y="492"/>
                      <a:pt x="429" y="412"/>
                    </a:cubicBezTo>
                    <a:cubicBezTo>
                      <a:pt x="493" y="332"/>
                      <a:pt x="565" y="165"/>
                      <a:pt x="621" y="97"/>
                    </a:cubicBezTo>
                    <a:cubicBezTo>
                      <a:pt x="677" y="29"/>
                      <a:pt x="723" y="2"/>
                      <a:pt x="765" y="1"/>
                    </a:cubicBezTo>
                    <a:cubicBezTo>
                      <a:pt x="807" y="0"/>
                      <a:pt x="826" y="21"/>
                      <a:pt x="876" y="88"/>
                    </a:cubicBezTo>
                    <a:cubicBezTo>
                      <a:pt x="926" y="155"/>
                      <a:pt x="1004" y="325"/>
                      <a:pt x="1065" y="406"/>
                    </a:cubicBezTo>
                    <a:cubicBezTo>
                      <a:pt x="1126" y="487"/>
                      <a:pt x="1171" y="543"/>
                      <a:pt x="1245" y="577"/>
                    </a:cubicBezTo>
                    <a:cubicBezTo>
                      <a:pt x="1319" y="611"/>
                      <a:pt x="1454" y="603"/>
                      <a:pt x="1509" y="610"/>
                    </a:cubicBezTo>
                  </a:path>
                </a:pathLst>
              </a:custGeom>
              <a:noFill/>
              <a:ln w="19050" cmpd="sng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245" name="Line 21"/>
              <p:cNvSpPr>
                <a:spLocks noChangeShapeType="1"/>
              </p:cNvSpPr>
              <p:nvPr/>
            </p:nvSpPr>
            <p:spPr bwMode="auto">
              <a:xfrm>
                <a:off x="5076056" y="5249416"/>
                <a:ext cx="3124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</p:grpSp>
        <p:sp>
          <p:nvSpPr>
            <p:cNvPr id="243" name="Freeform 17"/>
            <p:cNvSpPr>
              <a:spLocks/>
            </p:cNvSpPr>
            <p:nvPr/>
          </p:nvSpPr>
          <p:spPr bwMode="auto">
            <a:xfrm>
              <a:off x="5565933" y="2134872"/>
              <a:ext cx="1143000" cy="911036"/>
            </a:xfrm>
            <a:custGeom>
              <a:avLst/>
              <a:gdLst>
                <a:gd name="T0" fmla="*/ 0 w 1509"/>
                <a:gd name="T1" fmla="*/ 1027 h 613"/>
                <a:gd name="T2" fmla="*/ 113 w 1509"/>
                <a:gd name="T3" fmla="*/ 967 h 613"/>
                <a:gd name="T4" fmla="*/ 205 w 1509"/>
                <a:gd name="T5" fmla="*/ 690 h 613"/>
                <a:gd name="T6" fmla="*/ 296 w 1509"/>
                <a:gd name="T7" fmla="*/ 163 h 613"/>
                <a:gd name="T8" fmla="*/ 365 w 1509"/>
                <a:gd name="T9" fmla="*/ 2 h 613"/>
                <a:gd name="T10" fmla="*/ 418 w 1509"/>
                <a:gd name="T11" fmla="*/ 147 h 613"/>
                <a:gd name="T12" fmla="*/ 508 w 1509"/>
                <a:gd name="T13" fmla="*/ 680 h 613"/>
                <a:gd name="T14" fmla="*/ 594 w 1509"/>
                <a:gd name="T15" fmla="*/ 967 h 613"/>
                <a:gd name="T16" fmla="*/ 720 w 1509"/>
                <a:gd name="T17" fmla="*/ 1022 h 6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09" h="613">
                  <a:moveTo>
                    <a:pt x="0" y="613"/>
                  </a:moveTo>
                  <a:cubicBezTo>
                    <a:pt x="39" y="607"/>
                    <a:pt x="166" y="610"/>
                    <a:pt x="237" y="577"/>
                  </a:cubicBezTo>
                  <a:cubicBezTo>
                    <a:pt x="308" y="544"/>
                    <a:pt x="365" y="492"/>
                    <a:pt x="429" y="412"/>
                  </a:cubicBezTo>
                  <a:cubicBezTo>
                    <a:pt x="493" y="332"/>
                    <a:pt x="565" y="165"/>
                    <a:pt x="621" y="97"/>
                  </a:cubicBezTo>
                  <a:cubicBezTo>
                    <a:pt x="677" y="29"/>
                    <a:pt x="723" y="2"/>
                    <a:pt x="765" y="1"/>
                  </a:cubicBezTo>
                  <a:cubicBezTo>
                    <a:pt x="807" y="0"/>
                    <a:pt x="826" y="21"/>
                    <a:pt x="876" y="88"/>
                  </a:cubicBezTo>
                  <a:cubicBezTo>
                    <a:pt x="926" y="155"/>
                    <a:pt x="1004" y="325"/>
                    <a:pt x="1065" y="406"/>
                  </a:cubicBezTo>
                  <a:cubicBezTo>
                    <a:pt x="1126" y="487"/>
                    <a:pt x="1171" y="543"/>
                    <a:pt x="1245" y="577"/>
                  </a:cubicBezTo>
                  <a:cubicBezTo>
                    <a:pt x="1319" y="611"/>
                    <a:pt x="1454" y="603"/>
                    <a:pt x="1509" y="610"/>
                  </a:cubicBez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grpSp>
          <p:nvGrpSpPr>
            <p:cNvPr id="75" name="グループ化 74"/>
            <p:cNvGrpSpPr/>
            <p:nvPr/>
          </p:nvGrpSpPr>
          <p:grpSpPr>
            <a:xfrm>
              <a:off x="5076056" y="2398619"/>
              <a:ext cx="2175171" cy="670342"/>
              <a:chOff x="5076056" y="4391000"/>
              <a:chExt cx="3124200" cy="858416"/>
            </a:xfrm>
          </p:grpSpPr>
          <p:sp>
            <p:nvSpPr>
              <p:cNvPr id="76" name="Freeform 18"/>
              <p:cNvSpPr>
                <a:spLocks/>
              </p:cNvSpPr>
              <p:nvPr/>
            </p:nvSpPr>
            <p:spPr bwMode="auto">
              <a:xfrm>
                <a:off x="5380856" y="4391000"/>
                <a:ext cx="2438400" cy="838200"/>
              </a:xfrm>
              <a:custGeom>
                <a:avLst/>
                <a:gdLst>
                  <a:gd name="T0" fmla="*/ 0 w 1509"/>
                  <a:gd name="T1" fmla="*/ 528 h 613"/>
                  <a:gd name="T2" fmla="*/ 241 w 1509"/>
                  <a:gd name="T3" fmla="*/ 497 h 613"/>
                  <a:gd name="T4" fmla="*/ 437 w 1509"/>
                  <a:gd name="T5" fmla="*/ 355 h 613"/>
                  <a:gd name="T6" fmla="*/ 632 w 1509"/>
                  <a:gd name="T7" fmla="*/ 84 h 613"/>
                  <a:gd name="T8" fmla="*/ 779 w 1509"/>
                  <a:gd name="T9" fmla="*/ 1 h 613"/>
                  <a:gd name="T10" fmla="*/ 892 w 1509"/>
                  <a:gd name="T11" fmla="*/ 76 h 613"/>
                  <a:gd name="T12" fmla="*/ 1084 w 1509"/>
                  <a:gd name="T13" fmla="*/ 350 h 613"/>
                  <a:gd name="T14" fmla="*/ 1267 w 1509"/>
                  <a:gd name="T15" fmla="*/ 497 h 613"/>
                  <a:gd name="T16" fmla="*/ 1536 w 1509"/>
                  <a:gd name="T17" fmla="*/ 525 h 61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09" h="613">
                    <a:moveTo>
                      <a:pt x="0" y="613"/>
                    </a:moveTo>
                    <a:cubicBezTo>
                      <a:pt x="39" y="607"/>
                      <a:pt x="166" y="610"/>
                      <a:pt x="237" y="577"/>
                    </a:cubicBezTo>
                    <a:cubicBezTo>
                      <a:pt x="308" y="544"/>
                      <a:pt x="365" y="492"/>
                      <a:pt x="429" y="412"/>
                    </a:cubicBezTo>
                    <a:cubicBezTo>
                      <a:pt x="493" y="332"/>
                      <a:pt x="565" y="165"/>
                      <a:pt x="621" y="97"/>
                    </a:cubicBezTo>
                    <a:cubicBezTo>
                      <a:pt x="677" y="29"/>
                      <a:pt x="723" y="2"/>
                      <a:pt x="765" y="1"/>
                    </a:cubicBezTo>
                    <a:cubicBezTo>
                      <a:pt x="807" y="0"/>
                      <a:pt x="826" y="21"/>
                      <a:pt x="876" y="88"/>
                    </a:cubicBezTo>
                    <a:cubicBezTo>
                      <a:pt x="926" y="155"/>
                      <a:pt x="1004" y="325"/>
                      <a:pt x="1065" y="406"/>
                    </a:cubicBezTo>
                    <a:cubicBezTo>
                      <a:pt x="1126" y="487"/>
                      <a:pt x="1171" y="543"/>
                      <a:pt x="1245" y="577"/>
                    </a:cubicBezTo>
                    <a:cubicBezTo>
                      <a:pt x="1319" y="611"/>
                      <a:pt x="1454" y="603"/>
                      <a:pt x="1509" y="610"/>
                    </a:cubicBezTo>
                  </a:path>
                </a:pathLst>
              </a:custGeom>
              <a:noFill/>
              <a:ln w="19050" cmpd="sng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77" name="Line 21"/>
              <p:cNvSpPr>
                <a:spLocks noChangeShapeType="1"/>
              </p:cNvSpPr>
              <p:nvPr/>
            </p:nvSpPr>
            <p:spPr bwMode="auto">
              <a:xfrm>
                <a:off x="5076056" y="5249416"/>
                <a:ext cx="3124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8930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Design with Uncertainty 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idx="1"/>
          </p:nvPr>
        </p:nvSpPr>
        <p:spPr>
          <a:xfrm>
            <a:off x="539552" y="1853134"/>
            <a:ext cx="3682752" cy="6397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1" lang="en-US" altLang="ja-JP" dirty="0" smtClean="0"/>
              <a:t>Aleatory uncertainty 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3429000"/>
            <a:ext cx="3754760" cy="2160240"/>
          </a:xfrm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altLang="ja-JP" dirty="0" smtClean="0"/>
              <a:t>To minimize effect on performance</a:t>
            </a:r>
          </a:p>
          <a:p>
            <a:r>
              <a:rPr lang="en-US" altLang="ja-JP" dirty="0" smtClean="0"/>
              <a:t>Reliability-based </a:t>
            </a:r>
            <a:r>
              <a:rPr lang="en-US" altLang="ja-JP" dirty="0"/>
              <a:t>design</a:t>
            </a:r>
          </a:p>
          <a:p>
            <a:r>
              <a:rPr lang="en-US" altLang="ja-JP" dirty="0" smtClean="0"/>
              <a:t>Robust </a:t>
            </a:r>
            <a:r>
              <a:rPr lang="en-US" altLang="ja-JP" dirty="0"/>
              <a:t>design</a:t>
            </a:r>
          </a:p>
          <a:p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3"/>
          </p:nvPr>
        </p:nvSpPr>
        <p:spPr>
          <a:xfrm>
            <a:off x="4727377" y="1853134"/>
            <a:ext cx="3599383" cy="639762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kumimoji="1" lang="en-US" altLang="ja-JP" dirty="0" smtClean="0"/>
              <a:t>Epistemic uncertainty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4"/>
          </p:nvPr>
        </p:nvSpPr>
        <p:spPr>
          <a:xfrm>
            <a:off x="4572001" y="3429000"/>
            <a:ext cx="3744415" cy="2160240"/>
          </a:xfrm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 fontScale="92500"/>
          </a:bodyPr>
          <a:lstStyle/>
          <a:p>
            <a:r>
              <a:rPr lang="en-US" altLang="ja-JP" dirty="0" smtClean="0"/>
              <a:t>To identify error sources for minimizing unknown uncertainty</a:t>
            </a:r>
          </a:p>
          <a:p>
            <a:r>
              <a:rPr lang="en-US" altLang="ja-JP" dirty="0" smtClean="0"/>
              <a:t>Uncertainty quantification</a:t>
            </a:r>
          </a:p>
          <a:p>
            <a:r>
              <a:rPr lang="en-US" altLang="ja-JP" dirty="0" smtClean="0"/>
              <a:t>Uncertainty propagation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539552" y="1340768"/>
            <a:ext cx="7776864" cy="576064"/>
          </a:xfrm>
          <a:prstGeom prst="roundRect">
            <a:avLst/>
          </a:prstGeom>
          <a:solidFill>
            <a:srgbClr val="EEEAF2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80483" y="1340768"/>
            <a:ext cx="21830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800" dirty="0">
                <a:solidFill>
                  <a:schemeClr val="accent1">
                    <a:lumMod val="50000"/>
                  </a:schemeClr>
                </a:solidFill>
              </a:rPr>
              <a:t>Two aspects</a:t>
            </a:r>
            <a:endParaRPr lang="ja-JP" alt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259632" y="5589240"/>
            <a:ext cx="2520280" cy="9361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chemeClr val="tx1"/>
                </a:solidFill>
              </a:rPr>
              <a:t>Valuable for </a:t>
            </a:r>
            <a:r>
              <a:rPr lang="en-US" altLang="ja-JP" sz="2400" dirty="0" smtClean="0">
                <a:solidFill>
                  <a:schemeClr val="tx1"/>
                </a:solidFill>
              </a:rPr>
              <a:t>design target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372144" y="5589240"/>
            <a:ext cx="2592288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chemeClr val="tx1"/>
                </a:solidFill>
              </a:rPr>
              <a:t>Valuable for </a:t>
            </a:r>
            <a:r>
              <a:rPr lang="en-US" altLang="ja-JP" sz="2400" dirty="0" smtClean="0">
                <a:solidFill>
                  <a:schemeClr val="tx1"/>
                </a:solidFill>
              </a:rPr>
              <a:t>design process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11560" y="2564904"/>
            <a:ext cx="2236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Physical uncertainty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4716016" y="2564904"/>
            <a:ext cx="21339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Lack of </a:t>
            </a:r>
            <a:r>
              <a:rPr lang="en-US" altLang="ja-JP" dirty="0" smtClean="0"/>
              <a:t>information</a:t>
            </a:r>
          </a:p>
          <a:p>
            <a:r>
              <a:rPr lang="en-US" altLang="ja-JP" dirty="0"/>
              <a:t>Model uncertainty</a:t>
            </a:r>
            <a:endParaRPr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07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WCSMO-11 Statistics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8075240" cy="792088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Uncertainty related papers   </a:t>
            </a:r>
            <a:r>
              <a:rPr lang="en-US" altLang="ja-JP" b="1" dirty="0" smtClean="0">
                <a:solidFill>
                  <a:srgbClr val="FF0000"/>
                </a:solidFill>
              </a:rPr>
              <a:t>42 </a:t>
            </a:r>
            <a:r>
              <a:rPr lang="en-US" altLang="ja-JP" dirty="0" smtClean="0"/>
              <a:t>/ 343  ~ 13 %</a:t>
            </a:r>
            <a:endParaRPr kumimoji="1" lang="en-US" altLang="ja-JP" dirty="0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>
          <a:xfrm>
            <a:off x="539552" y="3933056"/>
            <a:ext cx="5513784" cy="230425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kumimoji="1" lang="en-US" altLang="ja-JP" dirty="0" smtClean="0"/>
              <a:t>Countries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altLang="ja-JP" dirty="0" smtClean="0">
                <a:solidFill>
                  <a:schemeClr val="accent4"/>
                </a:solidFill>
              </a:rPr>
              <a:t>Asia </a:t>
            </a:r>
            <a:r>
              <a:rPr lang="en-US" altLang="ja-JP" b="1" dirty="0" smtClean="0">
                <a:solidFill>
                  <a:schemeClr val="accent4"/>
                </a:solidFill>
              </a:rPr>
              <a:t>29</a:t>
            </a:r>
            <a:r>
              <a:rPr lang="en-US" altLang="ja-JP" dirty="0" smtClean="0">
                <a:solidFill>
                  <a:schemeClr val="accent4"/>
                </a:solidFill>
              </a:rPr>
              <a:t>   (China 10, Korea 12, Japan 5, India 1, Taiwan 1)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kumimoji="1" lang="en-US" altLang="ja-JP" dirty="0" smtClean="0">
                <a:solidFill>
                  <a:schemeClr val="accent4"/>
                </a:solidFill>
              </a:rPr>
              <a:t>Australia </a:t>
            </a:r>
            <a:r>
              <a:rPr kumimoji="1" lang="en-US" altLang="ja-JP" b="1" dirty="0" smtClean="0">
                <a:solidFill>
                  <a:schemeClr val="accent4"/>
                </a:solidFill>
              </a:rPr>
              <a:t>4</a:t>
            </a:r>
            <a:r>
              <a:rPr kumimoji="1" lang="en-US" altLang="ja-JP" dirty="0" smtClean="0">
                <a:solidFill>
                  <a:schemeClr val="accent4"/>
                </a:solidFill>
              </a:rPr>
              <a:t> 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altLang="ja-JP" dirty="0" smtClean="0">
                <a:solidFill>
                  <a:schemeClr val="accent4"/>
                </a:solidFill>
              </a:rPr>
              <a:t>United States 6</a:t>
            </a:r>
            <a:endParaRPr lang="en-US" altLang="ja-JP" b="1" dirty="0" smtClean="0">
              <a:solidFill>
                <a:schemeClr val="accent4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kumimoji="1" lang="en-US" altLang="ja-JP" dirty="0" smtClean="0">
                <a:solidFill>
                  <a:schemeClr val="accent4"/>
                </a:solidFill>
              </a:rPr>
              <a:t>Europe  </a:t>
            </a:r>
            <a:r>
              <a:rPr kumimoji="1" lang="en-US" altLang="ja-JP" b="1" dirty="0" smtClean="0">
                <a:solidFill>
                  <a:schemeClr val="accent4"/>
                </a:solidFill>
              </a:rPr>
              <a:t>3</a:t>
            </a:r>
            <a:r>
              <a:rPr kumimoji="1" lang="en-US" altLang="ja-JP" dirty="0" smtClean="0">
                <a:solidFill>
                  <a:schemeClr val="accent4"/>
                </a:solidFill>
              </a:rPr>
              <a:t>  (France 2, Sweden 1)</a:t>
            </a:r>
          </a:p>
          <a:p>
            <a:pPr lvl="1">
              <a:lnSpc>
                <a:spcPct val="120000"/>
              </a:lnSpc>
            </a:pP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157955"/>
              </p:ext>
            </p:extLst>
          </p:nvPr>
        </p:nvGraphicFramePr>
        <p:xfrm>
          <a:off x="983940" y="1772816"/>
          <a:ext cx="7176120" cy="19497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328592"/>
                <a:gridCol w="520313"/>
                <a:gridCol w="1327215"/>
              </a:tblGrid>
              <a:tr h="32400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Sessions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# 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 papers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Design with uncertainty 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Robust and Reliability-based Design Optimization 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Topology and Shape Optimization (Robustness) 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  4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</a:t>
                      </a:r>
                      <a:r>
                        <a:rPr kumimoji="1" lang="en-US" altLang="ja-JP" baseline="0" dirty="0" smtClean="0"/>
                        <a:t> other sessions (Papers related to uncertainty) 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 9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https://pbs.twimg.com/media/B1GoT_iCIAIScpl.png:medi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" contrast="-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921516"/>
            <a:ext cx="259228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2015/6/11</a:t>
            </a:r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SOTA, WCSMO-11</a:t>
            </a:r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1B0C-8F47-422E-9194-9A7AD6FE9200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066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gis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giso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kogiso1</Template>
  <TotalTime>2030</TotalTime>
  <Words>1197</Words>
  <Application>Microsoft Office PowerPoint</Application>
  <PresentationFormat>画面に合わせる (4:3)</PresentationFormat>
  <Paragraphs>246</Paragraphs>
  <Slides>15</Slides>
  <Notes>6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kogiso1</vt:lpstr>
      <vt:lpstr>Panel Discussion Topic  DESIGN UNDER UNCERTAINTY  from variability to model-form uncertainty and design validation</vt:lpstr>
      <vt:lpstr>Acknowledgement</vt:lpstr>
      <vt:lpstr>Contents</vt:lpstr>
      <vt:lpstr>Some Aspects on Optimization</vt:lpstr>
      <vt:lpstr>Short History of RBDO</vt:lpstr>
      <vt:lpstr>Flow in my understanding</vt:lpstr>
      <vt:lpstr>Graphical example</vt:lpstr>
      <vt:lpstr>Design with Uncertainty </vt:lpstr>
      <vt:lpstr>WCSMO-11 Statistics</vt:lpstr>
      <vt:lpstr>Related Topics 1/2</vt:lpstr>
      <vt:lpstr>Related Topics 2/2</vt:lpstr>
      <vt:lpstr>Key</vt:lpstr>
      <vt:lpstr>Future problems</vt:lpstr>
      <vt:lpstr>References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kogiso</dc:creator>
  <cp:lastModifiedBy>Kogiso</cp:lastModifiedBy>
  <cp:revision>208</cp:revision>
  <dcterms:created xsi:type="dcterms:W3CDTF">2015-06-02T05:49:38Z</dcterms:created>
  <dcterms:modified xsi:type="dcterms:W3CDTF">2015-06-11T05:11:49Z</dcterms:modified>
</cp:coreProperties>
</file>